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2"/>
  </p:sldMasterIdLst>
  <p:notesMasterIdLst>
    <p:notesMasterId r:id="rId14"/>
  </p:notesMasterIdLst>
  <p:sldIdLst>
    <p:sldId id="256" r:id="rId3"/>
    <p:sldId id="295" r:id="rId4"/>
    <p:sldId id="297" r:id="rId5"/>
    <p:sldId id="298" r:id="rId6"/>
    <p:sldId id="300" r:id="rId7"/>
    <p:sldId id="299" r:id="rId8"/>
    <p:sldId id="261" r:id="rId9"/>
    <p:sldId id="260" r:id="rId10"/>
    <p:sldId id="279" r:id="rId11"/>
    <p:sldId id="301" r:id="rId12"/>
    <p:sldId id="29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iyan xu" initials="hx" lastIdx="1" clrIdx="0">
    <p:extLst>
      <p:ext uri="{19B8F6BF-5375-455C-9EA6-DF929625EA0E}">
        <p15:presenceInfo xmlns:p15="http://schemas.microsoft.com/office/powerpoint/2012/main" userId="f554790b2bd0fbec" providerId="Windows Live"/>
      </p:ext>
    </p:extLst>
  </p:cmAuthor>
  <p:cmAuthor id="2" name="Vivien Bai" initials="VB" lastIdx="8" clrIdx="1">
    <p:extLst>
      <p:ext uri="{19B8F6BF-5375-455C-9EA6-DF929625EA0E}">
        <p15:presenceInfo xmlns:p15="http://schemas.microsoft.com/office/powerpoint/2012/main" userId="Vivien Ba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73" autoAdjust="0"/>
    <p:restoredTop sz="89592" autoAdjust="0"/>
  </p:normalViewPr>
  <p:slideViewPr>
    <p:cSldViewPr snapToGrid="0" snapToObjects="1">
      <p:cViewPr varScale="1">
        <p:scale>
          <a:sx n="76" d="100"/>
          <a:sy n="76" d="100"/>
        </p:scale>
        <p:origin x="1104" y="58"/>
      </p:cViewPr>
      <p:guideLst>
        <p:guide orient="horz" pos="2160"/>
        <p:guide pos="3840"/>
      </p:guideLst>
    </p:cSldViewPr>
  </p:slideViewPr>
  <p:notesTextViewPr>
    <p:cViewPr>
      <p:scale>
        <a:sx n="66" d="100"/>
        <a:sy n="66"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13DC43-DB29-6642-AB6B-051C5FFFFFE3}" type="datetimeFigureOut">
              <a:rPr lang="en-US" smtClean="0"/>
              <a:pPr/>
              <a:t>6/14/2022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F22DF9-BB72-B644-BC0B-E2C925553B3E}" type="slidenum">
              <a:rPr lang="en-US" smtClean="0"/>
              <a:pPr/>
              <a:t>‹#›</a:t>
            </a:fld>
            <a:endParaRPr lang="en-US"/>
          </a:p>
        </p:txBody>
      </p:sp>
    </p:spTree>
    <p:extLst>
      <p:ext uri="{BB962C8B-B14F-4D97-AF65-F5344CB8AC3E}">
        <p14:creationId xmlns:p14="http://schemas.microsoft.com/office/powerpoint/2010/main" val="3858767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2F22DF9-BB72-B644-BC0B-E2C925553B3E}" type="slidenum">
              <a:rPr lang="en-US" smtClean="0"/>
              <a:pPr/>
              <a:t>9</a:t>
            </a:fld>
            <a:endParaRPr lang="en-US"/>
          </a:p>
        </p:txBody>
      </p:sp>
    </p:spTree>
    <p:extLst>
      <p:ext uri="{BB962C8B-B14F-4D97-AF65-F5344CB8AC3E}">
        <p14:creationId xmlns:p14="http://schemas.microsoft.com/office/powerpoint/2010/main" val="2572316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5CF5A-A940-4779-B652-BCEAF62F9D4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C311A6C-5FC1-4D4E-BAF5-089882949E7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E2C19F1-4B93-CA44-0FA6-32376B0BDFBD}"/>
              </a:ext>
            </a:extLst>
          </p:cNvPr>
          <p:cNvSpPr>
            <a:spLocks noGrp="1"/>
          </p:cNvSpPr>
          <p:nvPr>
            <p:ph type="dt" sz="half" idx="10"/>
          </p:nvPr>
        </p:nvSpPr>
        <p:spPr/>
        <p:txBody>
          <a:bodyPr/>
          <a:lstStyle/>
          <a:p>
            <a:fld id="{470DBC89-6B13-F241-85E3-E571A10CEE9A}" type="datetimeFigureOut">
              <a:rPr lang="en-US" smtClean="0"/>
              <a:pPr/>
              <a:t>6/14/2022</a:t>
            </a:fld>
            <a:endParaRPr lang="en-US"/>
          </a:p>
        </p:txBody>
      </p:sp>
      <p:sp>
        <p:nvSpPr>
          <p:cNvPr id="5" name="Footer Placeholder 4">
            <a:extLst>
              <a:ext uri="{FF2B5EF4-FFF2-40B4-BE49-F238E27FC236}">
                <a16:creationId xmlns:a16="http://schemas.microsoft.com/office/drawing/2014/main" id="{0137EEEC-BA5C-D052-92C0-4518F6FDBF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213B433-E77D-D358-310A-EDCC3FDA91E7}"/>
              </a:ext>
            </a:extLst>
          </p:cNvPr>
          <p:cNvSpPr>
            <a:spLocks noGrp="1"/>
          </p:cNvSpPr>
          <p:nvPr>
            <p:ph type="sldNum" sz="quarter" idx="12"/>
          </p:nvPr>
        </p:nvSpPr>
        <p:spPr/>
        <p:txBody>
          <a:bodyPr/>
          <a:lstStyle/>
          <a:p>
            <a:fld id="{42EEC80B-FB72-2C41-A10B-62F0B91988C4}" type="slidenum">
              <a:rPr lang="en-US" smtClean="0"/>
              <a:pPr/>
              <a:t>‹#›</a:t>
            </a:fld>
            <a:endParaRPr lang="en-US"/>
          </a:p>
        </p:txBody>
      </p:sp>
    </p:spTree>
    <p:extLst>
      <p:ext uri="{BB962C8B-B14F-4D97-AF65-F5344CB8AC3E}">
        <p14:creationId xmlns:p14="http://schemas.microsoft.com/office/powerpoint/2010/main" val="904870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89183-F591-05FA-5A30-2E0AC3AE022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410F73B-9FE6-51B5-BF13-0E1DF9CB969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0CE8DA-5F2B-2CE6-137B-F55AE30237E5}"/>
              </a:ext>
            </a:extLst>
          </p:cNvPr>
          <p:cNvSpPr>
            <a:spLocks noGrp="1"/>
          </p:cNvSpPr>
          <p:nvPr>
            <p:ph type="dt" sz="half" idx="10"/>
          </p:nvPr>
        </p:nvSpPr>
        <p:spPr/>
        <p:txBody>
          <a:bodyPr/>
          <a:lstStyle/>
          <a:p>
            <a:fld id="{470DBC89-6B13-F241-85E3-E571A10CEE9A}" type="datetimeFigureOut">
              <a:rPr lang="en-US" smtClean="0"/>
              <a:pPr/>
              <a:t>6/14/2022</a:t>
            </a:fld>
            <a:endParaRPr lang="en-US"/>
          </a:p>
        </p:txBody>
      </p:sp>
      <p:sp>
        <p:nvSpPr>
          <p:cNvPr id="5" name="Footer Placeholder 4">
            <a:extLst>
              <a:ext uri="{FF2B5EF4-FFF2-40B4-BE49-F238E27FC236}">
                <a16:creationId xmlns:a16="http://schemas.microsoft.com/office/drawing/2014/main" id="{40271657-FB13-D53D-D515-1F25219E2E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837778-C422-2267-A256-3EEEFD51A719}"/>
              </a:ext>
            </a:extLst>
          </p:cNvPr>
          <p:cNvSpPr>
            <a:spLocks noGrp="1"/>
          </p:cNvSpPr>
          <p:nvPr>
            <p:ph type="sldNum" sz="quarter" idx="12"/>
          </p:nvPr>
        </p:nvSpPr>
        <p:spPr/>
        <p:txBody>
          <a:bodyPr/>
          <a:lstStyle/>
          <a:p>
            <a:fld id="{42EEC80B-FB72-2C41-A10B-62F0B91988C4}" type="slidenum">
              <a:rPr lang="en-US" smtClean="0"/>
              <a:pPr/>
              <a:t>‹#›</a:t>
            </a:fld>
            <a:endParaRPr lang="en-US"/>
          </a:p>
        </p:txBody>
      </p:sp>
    </p:spTree>
    <p:extLst>
      <p:ext uri="{BB962C8B-B14F-4D97-AF65-F5344CB8AC3E}">
        <p14:creationId xmlns:p14="http://schemas.microsoft.com/office/powerpoint/2010/main" val="3839879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0FC8E15-7117-6F8F-22E9-5A6A15F6E51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5BF69E2-026B-0F5B-067B-2013B250542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207187-87AF-FC17-C2E0-5DE42EA7BDCD}"/>
              </a:ext>
            </a:extLst>
          </p:cNvPr>
          <p:cNvSpPr>
            <a:spLocks noGrp="1"/>
          </p:cNvSpPr>
          <p:nvPr>
            <p:ph type="dt" sz="half" idx="10"/>
          </p:nvPr>
        </p:nvSpPr>
        <p:spPr/>
        <p:txBody>
          <a:bodyPr/>
          <a:lstStyle/>
          <a:p>
            <a:fld id="{470DBC89-6B13-F241-85E3-E571A10CEE9A}" type="datetimeFigureOut">
              <a:rPr lang="en-US" smtClean="0"/>
              <a:pPr/>
              <a:t>6/14/2022</a:t>
            </a:fld>
            <a:endParaRPr lang="en-US"/>
          </a:p>
        </p:txBody>
      </p:sp>
      <p:sp>
        <p:nvSpPr>
          <p:cNvPr id="5" name="Footer Placeholder 4">
            <a:extLst>
              <a:ext uri="{FF2B5EF4-FFF2-40B4-BE49-F238E27FC236}">
                <a16:creationId xmlns:a16="http://schemas.microsoft.com/office/drawing/2014/main" id="{0D3B8D68-AA87-8479-C528-9E4B1916C6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B2E055-BC5F-1AD0-7360-02B8D4E452F6}"/>
              </a:ext>
            </a:extLst>
          </p:cNvPr>
          <p:cNvSpPr>
            <a:spLocks noGrp="1"/>
          </p:cNvSpPr>
          <p:nvPr>
            <p:ph type="sldNum" sz="quarter" idx="12"/>
          </p:nvPr>
        </p:nvSpPr>
        <p:spPr/>
        <p:txBody>
          <a:bodyPr/>
          <a:lstStyle/>
          <a:p>
            <a:fld id="{42EEC80B-FB72-2C41-A10B-62F0B91988C4}" type="slidenum">
              <a:rPr lang="en-US" smtClean="0"/>
              <a:pPr/>
              <a:t>‹#›</a:t>
            </a:fld>
            <a:endParaRPr lang="en-US"/>
          </a:p>
        </p:txBody>
      </p:sp>
    </p:spTree>
    <p:extLst>
      <p:ext uri="{BB962C8B-B14F-4D97-AF65-F5344CB8AC3E}">
        <p14:creationId xmlns:p14="http://schemas.microsoft.com/office/powerpoint/2010/main" val="3468445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06400-A34A-2102-20A3-690453BDA6B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6BACFD-80E3-D2D5-5869-18137E25D19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E24E54-89D0-9EC9-7F57-76941F88121E}"/>
              </a:ext>
            </a:extLst>
          </p:cNvPr>
          <p:cNvSpPr>
            <a:spLocks noGrp="1"/>
          </p:cNvSpPr>
          <p:nvPr>
            <p:ph type="dt" sz="half" idx="10"/>
          </p:nvPr>
        </p:nvSpPr>
        <p:spPr/>
        <p:txBody>
          <a:bodyPr/>
          <a:lstStyle/>
          <a:p>
            <a:fld id="{470DBC89-6B13-F241-85E3-E571A10CEE9A}" type="datetimeFigureOut">
              <a:rPr lang="en-US" smtClean="0"/>
              <a:pPr/>
              <a:t>6/14/2022</a:t>
            </a:fld>
            <a:endParaRPr lang="en-US"/>
          </a:p>
        </p:txBody>
      </p:sp>
      <p:sp>
        <p:nvSpPr>
          <p:cNvPr id="5" name="Footer Placeholder 4">
            <a:extLst>
              <a:ext uri="{FF2B5EF4-FFF2-40B4-BE49-F238E27FC236}">
                <a16:creationId xmlns:a16="http://schemas.microsoft.com/office/drawing/2014/main" id="{7F9FB876-FBCA-F7DC-C83B-644EF8BCE1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03454D1-4F16-A432-FFF1-7BF85FC3E4FC}"/>
              </a:ext>
            </a:extLst>
          </p:cNvPr>
          <p:cNvSpPr>
            <a:spLocks noGrp="1"/>
          </p:cNvSpPr>
          <p:nvPr>
            <p:ph type="sldNum" sz="quarter" idx="12"/>
          </p:nvPr>
        </p:nvSpPr>
        <p:spPr/>
        <p:txBody>
          <a:bodyPr/>
          <a:lstStyle/>
          <a:p>
            <a:fld id="{42EEC80B-FB72-2C41-A10B-62F0B91988C4}" type="slidenum">
              <a:rPr lang="en-US" smtClean="0"/>
              <a:pPr/>
              <a:t>‹#›</a:t>
            </a:fld>
            <a:endParaRPr lang="en-US"/>
          </a:p>
        </p:txBody>
      </p:sp>
    </p:spTree>
    <p:extLst>
      <p:ext uri="{BB962C8B-B14F-4D97-AF65-F5344CB8AC3E}">
        <p14:creationId xmlns:p14="http://schemas.microsoft.com/office/powerpoint/2010/main" val="1440555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52D2A-8677-D8DD-48D5-5D2C399E5E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ED943DF-03E2-498B-877F-F345306B629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611667C-C736-0FD4-D709-D0CD04B9D520}"/>
              </a:ext>
            </a:extLst>
          </p:cNvPr>
          <p:cNvSpPr>
            <a:spLocks noGrp="1"/>
          </p:cNvSpPr>
          <p:nvPr>
            <p:ph type="dt" sz="half" idx="10"/>
          </p:nvPr>
        </p:nvSpPr>
        <p:spPr/>
        <p:txBody>
          <a:bodyPr/>
          <a:lstStyle/>
          <a:p>
            <a:fld id="{470DBC89-6B13-F241-85E3-E571A10CEE9A}" type="datetimeFigureOut">
              <a:rPr lang="en-US" smtClean="0"/>
              <a:pPr/>
              <a:t>6/14/2022</a:t>
            </a:fld>
            <a:endParaRPr lang="en-US"/>
          </a:p>
        </p:txBody>
      </p:sp>
      <p:sp>
        <p:nvSpPr>
          <p:cNvPr id="5" name="Footer Placeholder 4">
            <a:extLst>
              <a:ext uri="{FF2B5EF4-FFF2-40B4-BE49-F238E27FC236}">
                <a16:creationId xmlns:a16="http://schemas.microsoft.com/office/drawing/2014/main" id="{04CB99FA-D8FD-BEC3-00C1-EF73BF824A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0A585B-6CD0-D035-C3E8-46159835874D}"/>
              </a:ext>
            </a:extLst>
          </p:cNvPr>
          <p:cNvSpPr>
            <a:spLocks noGrp="1"/>
          </p:cNvSpPr>
          <p:nvPr>
            <p:ph type="sldNum" sz="quarter" idx="12"/>
          </p:nvPr>
        </p:nvSpPr>
        <p:spPr/>
        <p:txBody>
          <a:bodyPr/>
          <a:lstStyle/>
          <a:p>
            <a:fld id="{42EEC80B-FB72-2C41-A10B-62F0B91988C4}" type="slidenum">
              <a:rPr lang="en-US" smtClean="0"/>
              <a:pPr/>
              <a:t>‹#›</a:t>
            </a:fld>
            <a:endParaRPr lang="en-US"/>
          </a:p>
        </p:txBody>
      </p:sp>
    </p:spTree>
    <p:extLst>
      <p:ext uri="{BB962C8B-B14F-4D97-AF65-F5344CB8AC3E}">
        <p14:creationId xmlns:p14="http://schemas.microsoft.com/office/powerpoint/2010/main" val="2445469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A22FD-D0F9-E8A8-E3C9-AE52075A161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4993277-1F1F-D353-FF78-EDB17B24F41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116BC7D-3A05-2F8F-A622-7A1CE382B9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A5E4C0E-BE38-1F96-75B0-67C8C2B58740}"/>
              </a:ext>
            </a:extLst>
          </p:cNvPr>
          <p:cNvSpPr>
            <a:spLocks noGrp="1"/>
          </p:cNvSpPr>
          <p:nvPr>
            <p:ph type="dt" sz="half" idx="10"/>
          </p:nvPr>
        </p:nvSpPr>
        <p:spPr/>
        <p:txBody>
          <a:bodyPr/>
          <a:lstStyle/>
          <a:p>
            <a:fld id="{470DBC89-6B13-F241-85E3-E571A10CEE9A}" type="datetimeFigureOut">
              <a:rPr lang="en-US" smtClean="0"/>
              <a:pPr/>
              <a:t>6/14/2022</a:t>
            </a:fld>
            <a:endParaRPr lang="en-US"/>
          </a:p>
        </p:txBody>
      </p:sp>
      <p:sp>
        <p:nvSpPr>
          <p:cNvPr id="6" name="Footer Placeholder 5">
            <a:extLst>
              <a:ext uri="{FF2B5EF4-FFF2-40B4-BE49-F238E27FC236}">
                <a16:creationId xmlns:a16="http://schemas.microsoft.com/office/drawing/2014/main" id="{0838417E-23C5-0C41-50EC-EE4ED58A53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A10EF0-802D-9EBA-EB54-06AEC356FF07}"/>
              </a:ext>
            </a:extLst>
          </p:cNvPr>
          <p:cNvSpPr>
            <a:spLocks noGrp="1"/>
          </p:cNvSpPr>
          <p:nvPr>
            <p:ph type="sldNum" sz="quarter" idx="12"/>
          </p:nvPr>
        </p:nvSpPr>
        <p:spPr/>
        <p:txBody>
          <a:bodyPr/>
          <a:lstStyle/>
          <a:p>
            <a:fld id="{42EEC80B-FB72-2C41-A10B-62F0B91988C4}" type="slidenum">
              <a:rPr lang="en-US" smtClean="0"/>
              <a:pPr/>
              <a:t>‹#›</a:t>
            </a:fld>
            <a:endParaRPr lang="en-US"/>
          </a:p>
        </p:txBody>
      </p:sp>
    </p:spTree>
    <p:extLst>
      <p:ext uri="{BB962C8B-B14F-4D97-AF65-F5344CB8AC3E}">
        <p14:creationId xmlns:p14="http://schemas.microsoft.com/office/powerpoint/2010/main" val="1249991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E7EF2-4BAF-72DB-1B51-1AA42DD4849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11ED38F-0A6C-5DDA-D880-E3454AE4316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2FD4373-414D-DA97-DDD2-26E96CF2AD8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C7E66D7-B5B9-8E7C-C050-4FDBF9F51A7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3608FEF-FE0A-71AA-11FE-14E13079B84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03ADD42-5D2B-C8B0-6AB5-E2F84611CF27}"/>
              </a:ext>
            </a:extLst>
          </p:cNvPr>
          <p:cNvSpPr>
            <a:spLocks noGrp="1"/>
          </p:cNvSpPr>
          <p:nvPr>
            <p:ph type="dt" sz="half" idx="10"/>
          </p:nvPr>
        </p:nvSpPr>
        <p:spPr/>
        <p:txBody>
          <a:bodyPr/>
          <a:lstStyle/>
          <a:p>
            <a:fld id="{470DBC89-6B13-F241-85E3-E571A10CEE9A}" type="datetimeFigureOut">
              <a:rPr lang="en-US" smtClean="0"/>
              <a:pPr/>
              <a:t>6/14/2022</a:t>
            </a:fld>
            <a:endParaRPr lang="en-US"/>
          </a:p>
        </p:txBody>
      </p:sp>
      <p:sp>
        <p:nvSpPr>
          <p:cNvPr id="8" name="Footer Placeholder 7">
            <a:extLst>
              <a:ext uri="{FF2B5EF4-FFF2-40B4-BE49-F238E27FC236}">
                <a16:creationId xmlns:a16="http://schemas.microsoft.com/office/drawing/2014/main" id="{7534A2E0-F095-B6E2-2A67-0AE98A16175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21406E4-D08A-DE13-A9C8-A44A68276B07}"/>
              </a:ext>
            </a:extLst>
          </p:cNvPr>
          <p:cNvSpPr>
            <a:spLocks noGrp="1"/>
          </p:cNvSpPr>
          <p:nvPr>
            <p:ph type="sldNum" sz="quarter" idx="12"/>
          </p:nvPr>
        </p:nvSpPr>
        <p:spPr/>
        <p:txBody>
          <a:bodyPr/>
          <a:lstStyle/>
          <a:p>
            <a:fld id="{42EEC80B-FB72-2C41-A10B-62F0B91988C4}" type="slidenum">
              <a:rPr lang="en-US" smtClean="0"/>
              <a:pPr/>
              <a:t>‹#›</a:t>
            </a:fld>
            <a:endParaRPr lang="en-US"/>
          </a:p>
        </p:txBody>
      </p:sp>
    </p:spTree>
    <p:extLst>
      <p:ext uri="{BB962C8B-B14F-4D97-AF65-F5344CB8AC3E}">
        <p14:creationId xmlns:p14="http://schemas.microsoft.com/office/powerpoint/2010/main" val="2978240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7359E-82E2-6FD3-750C-4EBEB5715C0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9C259FA-0A82-A9D4-4E92-326BF3B558E9}"/>
              </a:ext>
            </a:extLst>
          </p:cNvPr>
          <p:cNvSpPr>
            <a:spLocks noGrp="1"/>
          </p:cNvSpPr>
          <p:nvPr>
            <p:ph type="dt" sz="half" idx="10"/>
          </p:nvPr>
        </p:nvSpPr>
        <p:spPr/>
        <p:txBody>
          <a:bodyPr/>
          <a:lstStyle/>
          <a:p>
            <a:fld id="{470DBC89-6B13-F241-85E3-E571A10CEE9A}" type="datetimeFigureOut">
              <a:rPr lang="en-US" smtClean="0"/>
              <a:pPr/>
              <a:t>6/14/2022</a:t>
            </a:fld>
            <a:endParaRPr lang="en-US"/>
          </a:p>
        </p:txBody>
      </p:sp>
      <p:sp>
        <p:nvSpPr>
          <p:cNvPr id="4" name="Footer Placeholder 3">
            <a:extLst>
              <a:ext uri="{FF2B5EF4-FFF2-40B4-BE49-F238E27FC236}">
                <a16:creationId xmlns:a16="http://schemas.microsoft.com/office/drawing/2014/main" id="{A658F1DD-82F8-D7A6-C809-33317442A16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A9D8F23-CE85-C9B0-6A92-1D6CEA7C761C}"/>
              </a:ext>
            </a:extLst>
          </p:cNvPr>
          <p:cNvSpPr>
            <a:spLocks noGrp="1"/>
          </p:cNvSpPr>
          <p:nvPr>
            <p:ph type="sldNum" sz="quarter" idx="12"/>
          </p:nvPr>
        </p:nvSpPr>
        <p:spPr/>
        <p:txBody>
          <a:bodyPr/>
          <a:lstStyle/>
          <a:p>
            <a:fld id="{42EEC80B-FB72-2C41-A10B-62F0B91988C4}" type="slidenum">
              <a:rPr lang="en-US" smtClean="0"/>
              <a:pPr/>
              <a:t>‹#›</a:t>
            </a:fld>
            <a:endParaRPr lang="en-US"/>
          </a:p>
        </p:txBody>
      </p:sp>
    </p:spTree>
    <p:extLst>
      <p:ext uri="{BB962C8B-B14F-4D97-AF65-F5344CB8AC3E}">
        <p14:creationId xmlns:p14="http://schemas.microsoft.com/office/powerpoint/2010/main" val="1466455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172284-00D3-C561-295F-9697171695A4}"/>
              </a:ext>
            </a:extLst>
          </p:cNvPr>
          <p:cNvSpPr>
            <a:spLocks noGrp="1"/>
          </p:cNvSpPr>
          <p:nvPr>
            <p:ph type="dt" sz="half" idx="10"/>
          </p:nvPr>
        </p:nvSpPr>
        <p:spPr/>
        <p:txBody>
          <a:bodyPr/>
          <a:lstStyle/>
          <a:p>
            <a:fld id="{470DBC89-6B13-F241-85E3-E571A10CEE9A}" type="datetimeFigureOut">
              <a:rPr lang="en-US" smtClean="0"/>
              <a:pPr/>
              <a:t>6/14/2022</a:t>
            </a:fld>
            <a:endParaRPr lang="en-US"/>
          </a:p>
        </p:txBody>
      </p:sp>
      <p:sp>
        <p:nvSpPr>
          <p:cNvPr id="3" name="Footer Placeholder 2">
            <a:extLst>
              <a:ext uri="{FF2B5EF4-FFF2-40B4-BE49-F238E27FC236}">
                <a16:creationId xmlns:a16="http://schemas.microsoft.com/office/drawing/2014/main" id="{114159D1-D483-5365-ADEE-28868DF1162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03594B8-585F-4C50-625A-ADB1DC996723}"/>
              </a:ext>
            </a:extLst>
          </p:cNvPr>
          <p:cNvSpPr>
            <a:spLocks noGrp="1"/>
          </p:cNvSpPr>
          <p:nvPr>
            <p:ph type="sldNum" sz="quarter" idx="12"/>
          </p:nvPr>
        </p:nvSpPr>
        <p:spPr/>
        <p:txBody>
          <a:bodyPr/>
          <a:lstStyle/>
          <a:p>
            <a:fld id="{42EEC80B-FB72-2C41-A10B-62F0B91988C4}" type="slidenum">
              <a:rPr lang="en-US" smtClean="0"/>
              <a:pPr/>
              <a:t>‹#›</a:t>
            </a:fld>
            <a:endParaRPr lang="en-US"/>
          </a:p>
        </p:txBody>
      </p:sp>
    </p:spTree>
    <p:extLst>
      <p:ext uri="{BB962C8B-B14F-4D97-AF65-F5344CB8AC3E}">
        <p14:creationId xmlns:p14="http://schemas.microsoft.com/office/powerpoint/2010/main" val="36949039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567ED-728E-41D5-6F3A-D168650E37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F3F51DF-30F4-220C-F44C-DB755D7352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CF3BAB1-5F7D-4E99-3559-D5BF139B1E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13FF61C-0BD1-6098-DD59-CE40648D1E4A}"/>
              </a:ext>
            </a:extLst>
          </p:cNvPr>
          <p:cNvSpPr>
            <a:spLocks noGrp="1"/>
          </p:cNvSpPr>
          <p:nvPr>
            <p:ph type="dt" sz="half" idx="10"/>
          </p:nvPr>
        </p:nvSpPr>
        <p:spPr/>
        <p:txBody>
          <a:bodyPr/>
          <a:lstStyle/>
          <a:p>
            <a:fld id="{470DBC89-6B13-F241-85E3-E571A10CEE9A}" type="datetimeFigureOut">
              <a:rPr lang="en-US" smtClean="0"/>
              <a:pPr/>
              <a:t>6/14/2022</a:t>
            </a:fld>
            <a:endParaRPr lang="en-US"/>
          </a:p>
        </p:txBody>
      </p:sp>
      <p:sp>
        <p:nvSpPr>
          <p:cNvPr id="6" name="Footer Placeholder 5">
            <a:extLst>
              <a:ext uri="{FF2B5EF4-FFF2-40B4-BE49-F238E27FC236}">
                <a16:creationId xmlns:a16="http://schemas.microsoft.com/office/drawing/2014/main" id="{EFDD7043-9555-9201-093D-60C2518821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34B52A-C4CE-B1E4-110B-4B538A9B43DA}"/>
              </a:ext>
            </a:extLst>
          </p:cNvPr>
          <p:cNvSpPr>
            <a:spLocks noGrp="1"/>
          </p:cNvSpPr>
          <p:nvPr>
            <p:ph type="sldNum" sz="quarter" idx="12"/>
          </p:nvPr>
        </p:nvSpPr>
        <p:spPr/>
        <p:txBody>
          <a:bodyPr/>
          <a:lstStyle/>
          <a:p>
            <a:fld id="{42EEC80B-FB72-2C41-A10B-62F0B91988C4}" type="slidenum">
              <a:rPr lang="en-US" smtClean="0"/>
              <a:pPr/>
              <a:t>‹#›</a:t>
            </a:fld>
            <a:endParaRPr lang="en-US"/>
          </a:p>
        </p:txBody>
      </p:sp>
    </p:spTree>
    <p:extLst>
      <p:ext uri="{BB962C8B-B14F-4D97-AF65-F5344CB8AC3E}">
        <p14:creationId xmlns:p14="http://schemas.microsoft.com/office/powerpoint/2010/main" val="842372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5AA66-1C8B-814B-BD99-677D437C07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48A16DC-D71E-937F-1864-AE2921454D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9C18F7D-BA7B-9248-6D46-D7DB8ABD56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BFA56C-67FF-7C0F-9FA4-83FD5DF8EF14}"/>
              </a:ext>
            </a:extLst>
          </p:cNvPr>
          <p:cNvSpPr>
            <a:spLocks noGrp="1"/>
          </p:cNvSpPr>
          <p:nvPr>
            <p:ph type="dt" sz="half" idx="10"/>
          </p:nvPr>
        </p:nvSpPr>
        <p:spPr/>
        <p:txBody>
          <a:bodyPr/>
          <a:lstStyle/>
          <a:p>
            <a:fld id="{470DBC89-6B13-F241-85E3-E571A10CEE9A}" type="datetimeFigureOut">
              <a:rPr lang="en-US" smtClean="0"/>
              <a:pPr/>
              <a:t>6/14/2022</a:t>
            </a:fld>
            <a:endParaRPr lang="en-US"/>
          </a:p>
        </p:txBody>
      </p:sp>
      <p:sp>
        <p:nvSpPr>
          <p:cNvPr id="6" name="Footer Placeholder 5">
            <a:extLst>
              <a:ext uri="{FF2B5EF4-FFF2-40B4-BE49-F238E27FC236}">
                <a16:creationId xmlns:a16="http://schemas.microsoft.com/office/drawing/2014/main" id="{A3C3585E-843E-1C10-AC1A-87B3C720BE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AED4CE-D525-6EB5-0C1A-42DA4BF74C6B}"/>
              </a:ext>
            </a:extLst>
          </p:cNvPr>
          <p:cNvSpPr>
            <a:spLocks noGrp="1"/>
          </p:cNvSpPr>
          <p:nvPr>
            <p:ph type="sldNum" sz="quarter" idx="12"/>
          </p:nvPr>
        </p:nvSpPr>
        <p:spPr/>
        <p:txBody>
          <a:bodyPr/>
          <a:lstStyle/>
          <a:p>
            <a:fld id="{42EEC80B-FB72-2C41-A10B-62F0B91988C4}" type="slidenum">
              <a:rPr lang="en-US" smtClean="0"/>
              <a:pPr/>
              <a:t>‹#›</a:t>
            </a:fld>
            <a:endParaRPr lang="en-US"/>
          </a:p>
        </p:txBody>
      </p:sp>
    </p:spTree>
    <p:extLst>
      <p:ext uri="{BB962C8B-B14F-4D97-AF65-F5344CB8AC3E}">
        <p14:creationId xmlns:p14="http://schemas.microsoft.com/office/powerpoint/2010/main" val="14860067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73294AE-9B4D-6118-88C7-6955AE7040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E7206B-521B-4028-801F-DDD542E894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439BBB-03AA-CD0C-841B-A138D55893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0DBC89-6B13-F241-85E3-E571A10CEE9A}" type="datetimeFigureOut">
              <a:rPr lang="en-US" smtClean="0"/>
              <a:pPr/>
              <a:t>6/14/2022</a:t>
            </a:fld>
            <a:endParaRPr lang="en-US"/>
          </a:p>
        </p:txBody>
      </p:sp>
      <p:sp>
        <p:nvSpPr>
          <p:cNvPr id="5" name="Footer Placeholder 4">
            <a:extLst>
              <a:ext uri="{FF2B5EF4-FFF2-40B4-BE49-F238E27FC236}">
                <a16:creationId xmlns:a16="http://schemas.microsoft.com/office/drawing/2014/main" id="{83DEDCBE-5EBB-56C6-E984-8ABB199A9ED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6997281-96BC-5E78-0669-E3EAAC96E3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EEC80B-FB72-2C41-A10B-62F0B91988C4}" type="slidenum">
              <a:rPr lang="en-US" smtClean="0"/>
              <a:pPr/>
              <a:t>‹#›</a:t>
            </a:fld>
            <a:endParaRPr lang="en-US"/>
          </a:p>
        </p:txBody>
      </p:sp>
    </p:spTree>
    <p:extLst>
      <p:ext uri="{BB962C8B-B14F-4D97-AF65-F5344CB8AC3E}">
        <p14:creationId xmlns:p14="http://schemas.microsoft.com/office/powerpoint/2010/main" val="36955953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globenewswire.com/Tracker?data=Es1R-5w5lCOFTzgsCPpkI4Inu40U2fbJAQpM6bMTKYIqAaFJ6L_4pHKs-2QmFiWzc8IHNG07DD_A0OXLNzOjqtx1lu7IW8DDZZ-ZLcapDi4="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mailto:beishengrong@vip.163.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3301E07F-4F79-4B58-8698-EF24DC1ECD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Arc 25">
            <a:extLst>
              <a:ext uri="{FF2B5EF4-FFF2-40B4-BE49-F238E27FC236}">
                <a16:creationId xmlns:a16="http://schemas.microsoft.com/office/drawing/2014/main" id="{E58B2195-5055-402F-A3E7-53FF0E498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25836" y="775849"/>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D447FCC-0BC1-CBFA-BBED-7481A41C2107}"/>
              </a:ext>
            </a:extLst>
          </p:cNvPr>
          <p:cNvSpPr>
            <a:spLocks noGrp="1"/>
          </p:cNvSpPr>
          <p:nvPr>
            <p:ph type="ctrTitle"/>
          </p:nvPr>
        </p:nvSpPr>
        <p:spPr>
          <a:xfrm>
            <a:off x="6328064" y="703207"/>
            <a:ext cx="5746172" cy="3060541"/>
          </a:xfrm>
        </p:spPr>
        <p:txBody>
          <a:bodyPr>
            <a:normAutofit/>
          </a:bodyPr>
          <a:lstStyle/>
          <a:p>
            <a:r>
              <a:rPr lang="en-US" sz="7200" dirty="0">
                <a:solidFill>
                  <a:srgbClr val="FFFFFF"/>
                </a:solidFill>
              </a:rPr>
              <a:t>Gulf Resources, </a:t>
            </a:r>
            <a:r>
              <a:rPr lang="en-US" altLang="zh-CN" sz="7200" dirty="0">
                <a:solidFill>
                  <a:srgbClr val="FFFFFF"/>
                </a:solidFill>
              </a:rPr>
              <a:t>Inc.</a:t>
            </a:r>
            <a:r>
              <a:rPr lang="en-US" sz="7200" dirty="0">
                <a:solidFill>
                  <a:srgbClr val="FFFFFF"/>
                </a:solidFill>
              </a:rPr>
              <a:t> </a:t>
            </a:r>
          </a:p>
        </p:txBody>
      </p:sp>
      <p:sp>
        <p:nvSpPr>
          <p:cNvPr id="3" name="Subtitle 2">
            <a:extLst>
              <a:ext uri="{FF2B5EF4-FFF2-40B4-BE49-F238E27FC236}">
                <a16:creationId xmlns:a16="http://schemas.microsoft.com/office/drawing/2014/main" id="{BEE29E1F-A5F7-F588-2A7D-915A87CB6B89}"/>
              </a:ext>
            </a:extLst>
          </p:cNvPr>
          <p:cNvSpPr>
            <a:spLocks noGrp="1"/>
          </p:cNvSpPr>
          <p:nvPr>
            <p:ph type="subTitle" idx="1"/>
          </p:nvPr>
        </p:nvSpPr>
        <p:spPr>
          <a:xfrm>
            <a:off x="7080738" y="3800209"/>
            <a:ext cx="4467792" cy="2410198"/>
          </a:xfrm>
        </p:spPr>
        <p:txBody>
          <a:bodyPr>
            <a:normAutofit fontScale="92500"/>
          </a:bodyPr>
          <a:lstStyle/>
          <a:p>
            <a:r>
              <a:rPr lang="en-US" sz="6600" dirty="0">
                <a:solidFill>
                  <a:srgbClr val="FFFFFF"/>
                </a:solidFill>
              </a:rPr>
              <a:t>6 YEAR PLAN</a:t>
            </a:r>
          </a:p>
          <a:p>
            <a:r>
              <a:rPr lang="en-US" sz="6600" dirty="0">
                <a:solidFill>
                  <a:srgbClr val="FFFFFF"/>
                </a:solidFill>
              </a:rPr>
              <a:t>June 14.2022</a:t>
            </a:r>
          </a:p>
        </p:txBody>
      </p:sp>
      <p:sp>
        <p:nvSpPr>
          <p:cNvPr id="28" name="Oval 27">
            <a:extLst>
              <a:ext uri="{FF2B5EF4-FFF2-40B4-BE49-F238E27FC236}">
                <a16:creationId xmlns:a16="http://schemas.microsoft.com/office/drawing/2014/main" id="{9EE6F773-742A-491A-9A00-A2A150DF50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4368" y="366810"/>
            <a:ext cx="6124381" cy="61243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Books">
            <a:extLst>
              <a:ext uri="{FF2B5EF4-FFF2-40B4-BE49-F238E27FC236}">
                <a16:creationId xmlns:a16="http://schemas.microsoft.com/office/drawing/2014/main" id="{637DEFCD-1DFA-AC7C-A228-4B4A64332EA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969539" y="2749596"/>
            <a:ext cx="4108404" cy="4108404"/>
          </a:xfrm>
          <a:custGeom>
            <a:avLst/>
            <a:gdLst/>
            <a:ahLst/>
            <a:cxnLst/>
            <a:rect l="l" t="t" r="r" b="b"/>
            <a:pathLst>
              <a:path w="4273177" h="4470400">
                <a:moveTo>
                  <a:pt x="75080" y="0"/>
                </a:moveTo>
                <a:lnTo>
                  <a:pt x="4198097" y="0"/>
                </a:lnTo>
                <a:cubicBezTo>
                  <a:pt x="4239563" y="0"/>
                  <a:pt x="4273177" y="33614"/>
                  <a:pt x="4273177" y="75080"/>
                </a:cubicBezTo>
                <a:lnTo>
                  <a:pt x="4273177" y="4395320"/>
                </a:lnTo>
                <a:cubicBezTo>
                  <a:pt x="4273177" y="4436786"/>
                  <a:pt x="4239563" y="4470400"/>
                  <a:pt x="4198097" y="4470400"/>
                </a:cubicBezTo>
                <a:lnTo>
                  <a:pt x="75080" y="4470400"/>
                </a:lnTo>
                <a:cubicBezTo>
                  <a:pt x="33614" y="4470400"/>
                  <a:pt x="0" y="4436786"/>
                  <a:pt x="0" y="4395320"/>
                </a:cubicBezTo>
                <a:lnTo>
                  <a:pt x="0" y="75080"/>
                </a:lnTo>
                <a:cubicBezTo>
                  <a:pt x="0" y="33614"/>
                  <a:pt x="33614" y="0"/>
                  <a:pt x="75080" y="0"/>
                </a:cubicBezTo>
                <a:close/>
              </a:path>
            </a:pathLst>
          </a:custGeom>
        </p:spPr>
      </p:pic>
    </p:spTree>
    <p:extLst>
      <p:ext uri="{BB962C8B-B14F-4D97-AF65-F5344CB8AC3E}">
        <p14:creationId xmlns:p14="http://schemas.microsoft.com/office/powerpoint/2010/main" val="23011247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a:extLst>
              <a:ext uri="{FF2B5EF4-FFF2-40B4-BE49-F238E27FC236}">
                <a16:creationId xmlns:a16="http://schemas.microsoft.com/office/drawing/2014/main" id="{55BBF5F2-2516-B8E6-CA5D-F48E93A99FF2}"/>
              </a:ext>
            </a:extLst>
          </p:cNvPr>
          <p:cNvSpPr>
            <a:spLocks noGrp="1"/>
          </p:cNvSpPr>
          <p:nvPr>
            <p:ph type="title"/>
          </p:nvPr>
        </p:nvSpPr>
        <p:spPr>
          <a:xfrm>
            <a:off x="686834" y="1153572"/>
            <a:ext cx="3200400" cy="4461163"/>
          </a:xfrm>
        </p:spPr>
        <p:txBody>
          <a:bodyPr>
            <a:normAutofit/>
          </a:bodyPr>
          <a:lstStyle/>
          <a:p>
            <a:r>
              <a:rPr lang="en-US" altLang="zh-CN" b="1" i="1" dirty="0">
                <a:solidFill>
                  <a:srgbClr val="FFFFFF"/>
                </a:solidFill>
              </a:rPr>
              <a:t>About Gulf Resources, Inc.</a:t>
            </a:r>
            <a:endParaRPr lang="en-US" b="1" i="1"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 name="Content Placeholder 2">
            <a:extLst>
              <a:ext uri="{FF2B5EF4-FFF2-40B4-BE49-F238E27FC236}">
                <a16:creationId xmlns:a16="http://schemas.microsoft.com/office/drawing/2014/main" id="{459396C6-73FA-2A24-D708-2AEA423314D1}"/>
              </a:ext>
            </a:extLst>
          </p:cNvPr>
          <p:cNvSpPr>
            <a:spLocks noGrp="1"/>
          </p:cNvSpPr>
          <p:nvPr>
            <p:ph idx="1"/>
          </p:nvPr>
        </p:nvSpPr>
        <p:spPr>
          <a:xfrm>
            <a:off x="4447308" y="591344"/>
            <a:ext cx="6906491" cy="5585619"/>
          </a:xfrm>
        </p:spPr>
        <p:txBody>
          <a:bodyPr anchor="ctr">
            <a:normAutofit/>
          </a:bodyPr>
          <a:lstStyle/>
          <a:p>
            <a:endParaRPr lang="en-US" sz="2000" dirty="0"/>
          </a:p>
          <a:p>
            <a:endParaRPr lang="en-US" sz="2000" dirty="0"/>
          </a:p>
        </p:txBody>
      </p:sp>
      <p:sp>
        <p:nvSpPr>
          <p:cNvPr id="9" name="TextBox 8">
            <a:extLst>
              <a:ext uri="{FF2B5EF4-FFF2-40B4-BE49-F238E27FC236}">
                <a16:creationId xmlns:a16="http://schemas.microsoft.com/office/drawing/2014/main" id="{9BDBDE69-CD59-DE9A-D911-631A7AF0BAD8}"/>
              </a:ext>
            </a:extLst>
          </p:cNvPr>
          <p:cNvSpPr txBox="1"/>
          <p:nvPr/>
        </p:nvSpPr>
        <p:spPr>
          <a:xfrm>
            <a:off x="3887234" y="681037"/>
            <a:ext cx="6615544" cy="9930924"/>
          </a:xfrm>
          <a:prstGeom prst="rect">
            <a:avLst/>
          </a:prstGeom>
          <a:noFill/>
        </p:spPr>
        <p:txBody>
          <a:bodyPr wrap="square">
            <a:spAutoFit/>
          </a:bodyPr>
          <a:lstStyle/>
          <a:p>
            <a:pPr marR="0" lvl="0" fontAlgn="auto">
              <a:lnSpc>
                <a:spcPct val="150000"/>
              </a:lnSpc>
              <a:spcBef>
                <a:spcPts val="1000"/>
              </a:spcBef>
              <a:spcAft>
                <a:spcPts val="600"/>
              </a:spcAft>
              <a:buClrTx/>
              <a:buSzTx/>
              <a:tabLst/>
              <a:defRPr/>
            </a:pPr>
            <a:r>
              <a:rPr lang="en-US" altLang="zh-CN" b="1" i="0" dirty="0">
                <a:solidFill>
                  <a:srgbClr val="293849"/>
                </a:solidFill>
                <a:effectLst/>
                <a:latin typeface="Montserrat" panose="00000500000000000000" pitchFamily="2" charset="0"/>
              </a:rPr>
              <a:t>About Gulf Resources, Inc.</a:t>
            </a:r>
            <a:br>
              <a:rPr lang="en-US" altLang="zh-CN" dirty="0"/>
            </a:br>
            <a:r>
              <a:rPr lang="en-US" altLang="zh-CN" sz="1400" dirty="0"/>
              <a:t>Gulf Resources, Inc. operates through three wholly-owned subsidiaries, </a:t>
            </a:r>
            <a:r>
              <a:rPr lang="en-US" altLang="zh-CN" sz="1400" dirty="0" err="1"/>
              <a:t>Shouguang</a:t>
            </a:r>
            <a:r>
              <a:rPr lang="en-US" altLang="zh-CN" sz="1400" dirty="0"/>
              <a:t> City </a:t>
            </a:r>
            <a:r>
              <a:rPr lang="en-US" altLang="zh-CN" sz="1400" dirty="0" err="1"/>
              <a:t>Haoyuan</a:t>
            </a:r>
            <a:r>
              <a:rPr lang="en-US" altLang="zh-CN" sz="1400" dirty="0"/>
              <a:t> Chemical Company Limited ("SCHC"), </a:t>
            </a:r>
            <a:r>
              <a:rPr lang="en-US" altLang="zh-CN" sz="1400" dirty="0" err="1"/>
              <a:t>ShouguangYuxin</a:t>
            </a:r>
            <a:r>
              <a:rPr lang="en-US" altLang="zh-CN" sz="1400" dirty="0"/>
              <a:t> Chemical Industry Co., Limited ("SYCI"), and </a:t>
            </a:r>
            <a:r>
              <a:rPr lang="en-US" altLang="zh-CN" sz="1400" dirty="0" err="1"/>
              <a:t>Daying</a:t>
            </a:r>
            <a:r>
              <a:rPr lang="en-US" altLang="zh-CN" sz="1400" dirty="0"/>
              <a:t> County </a:t>
            </a:r>
            <a:r>
              <a:rPr lang="en-US" altLang="zh-CN" sz="1400" dirty="0" err="1"/>
              <a:t>Haoyuan</a:t>
            </a:r>
            <a:r>
              <a:rPr lang="en-US" altLang="zh-CN" sz="1400" dirty="0"/>
              <a:t> Chemical Company Limited (“DCHC”). The Company believes that it is one of the largest producers of bromine in China. Elemental Bromine is used to manufacture a wide variety of compounds utilized in industry and agriculture. Through SYCI, the Company manufactures chemical products utilized in a variety of applications, including oil and gas field explorations and papermaking chemical agents, and materials for human and animal antibiotics. DCHC was established to further explore and develop natural gas and brine resources (including bromine and crude salt) in China. For more information, visit </a:t>
            </a:r>
            <a:r>
              <a:rPr lang="en-US" altLang="zh-CN" sz="1400" dirty="0">
                <a:hlinkClick r:id="rId2" tooltip="www.gulfresourcesinc.com">
                  <a:extLst>
                    <a:ext uri="{A12FA001-AC4F-418D-AE19-62706E023703}">
                      <ahyp:hlinkClr xmlns:ahyp="http://schemas.microsoft.com/office/drawing/2018/hyperlinkcolor" val="tx"/>
                    </a:ext>
                  </a:extLst>
                </a:hlinkClick>
              </a:rPr>
              <a:t>www.gulfresourcesinc.com</a:t>
            </a:r>
            <a:r>
              <a:rPr lang="en-US" altLang="zh-CN" sz="1400" dirty="0"/>
              <a:t>.</a:t>
            </a:r>
          </a:p>
          <a:p>
            <a:pPr marL="228600" marR="0" lvl="0" indent="-228600" fontAlgn="auto">
              <a:lnSpc>
                <a:spcPct val="150000"/>
              </a:lnSpc>
              <a:spcBef>
                <a:spcPts val="1000"/>
              </a:spcBef>
              <a:spcAft>
                <a:spcPts val="600"/>
              </a:spcAft>
              <a:buClrTx/>
              <a:buSzTx/>
              <a:buFont typeface="Arial" panose="020B0604020202020204" pitchFamily="34" charset="0"/>
              <a:buChar char="•"/>
              <a:tabLst/>
              <a:defRPr/>
            </a:pPr>
            <a:endParaRPr lang="en-US" altLang="zh-CN" sz="1400" dirty="0"/>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altLang="zh-CN"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dirty="0">
              <a:solidFill>
                <a:prstClr val="black"/>
              </a:solidFill>
              <a:latin typeface="Calibri"/>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dirty="0">
              <a:solidFill>
                <a:prstClr val="black"/>
              </a:solidFill>
              <a:latin typeface="Calibri"/>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dirty="0">
              <a:solidFill>
                <a:prstClr val="black"/>
              </a:solidFill>
              <a:latin typeface="Calibri"/>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dirty="0">
              <a:solidFill>
                <a:prstClr val="black"/>
              </a:solidFill>
              <a:latin typeface="Calibri"/>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dirty="0">
              <a:solidFill>
                <a:prstClr val="black"/>
              </a:solidFill>
              <a:latin typeface="Calibri"/>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dirty="0">
              <a:solidFill>
                <a:prstClr val="black"/>
              </a:solidFill>
              <a:latin typeface="Calibri"/>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dirty="0">
              <a:solidFill>
                <a:prstClr val="black"/>
              </a:solidFill>
              <a:latin typeface="Calibri"/>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63109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a:extLst>
              <a:ext uri="{FF2B5EF4-FFF2-40B4-BE49-F238E27FC236}">
                <a16:creationId xmlns:a16="http://schemas.microsoft.com/office/drawing/2014/main" id="{55BBF5F2-2516-B8E6-CA5D-F48E93A99FF2}"/>
              </a:ext>
            </a:extLst>
          </p:cNvPr>
          <p:cNvSpPr>
            <a:spLocks noGrp="1"/>
          </p:cNvSpPr>
          <p:nvPr>
            <p:ph type="title"/>
          </p:nvPr>
        </p:nvSpPr>
        <p:spPr>
          <a:xfrm>
            <a:off x="686834" y="1153572"/>
            <a:ext cx="3200400" cy="4461163"/>
          </a:xfrm>
        </p:spPr>
        <p:txBody>
          <a:bodyPr>
            <a:normAutofit/>
          </a:bodyPr>
          <a:lstStyle/>
          <a:p>
            <a:r>
              <a:rPr lang="en-US" altLang="zh-CN" b="1" i="1" dirty="0">
                <a:solidFill>
                  <a:srgbClr val="FFFFFF"/>
                </a:solidFill>
              </a:rPr>
              <a:t>Contact</a:t>
            </a:r>
            <a:br>
              <a:rPr lang="en-US" altLang="zh-CN" b="1" i="1" dirty="0">
                <a:solidFill>
                  <a:srgbClr val="FFFFFF"/>
                </a:solidFill>
              </a:rPr>
            </a:br>
            <a:r>
              <a:rPr lang="en-US" altLang="zh-CN" b="1" i="1" dirty="0">
                <a:solidFill>
                  <a:srgbClr val="FFFFFF"/>
                </a:solidFill>
              </a:rPr>
              <a:t>Us</a:t>
            </a:r>
            <a:endParaRPr lang="en-US" b="1" i="1"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 name="Content Placeholder 2">
            <a:extLst>
              <a:ext uri="{FF2B5EF4-FFF2-40B4-BE49-F238E27FC236}">
                <a16:creationId xmlns:a16="http://schemas.microsoft.com/office/drawing/2014/main" id="{459396C6-73FA-2A24-D708-2AEA423314D1}"/>
              </a:ext>
            </a:extLst>
          </p:cNvPr>
          <p:cNvSpPr>
            <a:spLocks noGrp="1"/>
          </p:cNvSpPr>
          <p:nvPr>
            <p:ph idx="1"/>
          </p:nvPr>
        </p:nvSpPr>
        <p:spPr>
          <a:xfrm>
            <a:off x="4447308" y="591344"/>
            <a:ext cx="6906491" cy="5585619"/>
          </a:xfrm>
        </p:spPr>
        <p:txBody>
          <a:bodyPr anchor="ctr">
            <a:normAutofit/>
          </a:bodyPr>
          <a:lstStyle/>
          <a:p>
            <a:endParaRPr lang="en-US" sz="2000" dirty="0"/>
          </a:p>
          <a:p>
            <a:endParaRPr lang="en-US" sz="2000" dirty="0"/>
          </a:p>
        </p:txBody>
      </p:sp>
      <p:sp>
        <p:nvSpPr>
          <p:cNvPr id="9" name="TextBox 8">
            <a:extLst>
              <a:ext uri="{FF2B5EF4-FFF2-40B4-BE49-F238E27FC236}">
                <a16:creationId xmlns:a16="http://schemas.microsoft.com/office/drawing/2014/main" id="{9BDBDE69-CD59-DE9A-D911-631A7AF0BAD8}"/>
              </a:ext>
            </a:extLst>
          </p:cNvPr>
          <p:cNvSpPr txBox="1"/>
          <p:nvPr/>
        </p:nvSpPr>
        <p:spPr>
          <a:xfrm>
            <a:off x="4738255" y="591344"/>
            <a:ext cx="6615544" cy="921790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altLang="zh-CN" sz="1800" b="1" i="0" u="none" strike="noStrike" kern="1200" cap="none" spc="0" normalizeH="0" baseline="0" noProof="0" dirty="0">
                <a:ln>
                  <a:noFill/>
                </a:ln>
                <a:solidFill>
                  <a:prstClr val="black"/>
                </a:solidFill>
                <a:effectLst/>
                <a:uLnTx/>
                <a:uFillTx/>
                <a:latin typeface="Calibri"/>
                <a:ea typeface="+mn-ea"/>
                <a:cs typeface="+mn-cs"/>
              </a:rPr>
              <a:t>Company Contacts</a:t>
            </a: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altLang="zh-CN" dirty="0">
              <a:solidFill>
                <a:prstClr val="black"/>
              </a:solidFill>
              <a:latin typeface="Calibri"/>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Calibri"/>
                <a:ea typeface="+mn-ea"/>
                <a:cs typeface="+mn-cs"/>
              </a:rPr>
              <a:t>Gulf Resources, Inc.</a:t>
            </a: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altLang="zh-CN" dirty="0">
              <a:solidFill>
                <a:prstClr val="black"/>
              </a:solidFill>
              <a:latin typeface="Calibri"/>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Calibri"/>
                <a:ea typeface="+mn-ea"/>
                <a:cs typeface="+mn-cs"/>
              </a:rPr>
              <a:t>Helen Xu, IR Director</a:t>
            </a:r>
          </a:p>
          <a:p>
            <a:pPr marL="0" marR="0" lvl="0" indent="0" algn="l" defTabSz="914400" rtl="0" eaLnBrk="1" fontAlgn="auto" latinLnBrk="0" hangingPunct="1">
              <a:lnSpc>
                <a:spcPct val="100000"/>
              </a:lnSpc>
              <a:spcBef>
                <a:spcPts val="0"/>
              </a:spcBef>
              <a:spcAft>
                <a:spcPts val="600"/>
              </a:spcAft>
              <a:buClrTx/>
              <a:buSzTx/>
              <a:buFontTx/>
              <a:buNone/>
              <a:tabLst/>
              <a:defRPr/>
            </a:pPr>
            <a:r>
              <a:rPr lang="en-US" altLang="zh-CN" dirty="0">
                <a:solidFill>
                  <a:prstClr val="black"/>
                </a:solidFill>
                <a:latin typeface="Calibri"/>
                <a:hlinkClick r:id="rId2"/>
              </a:rPr>
              <a:t>beishengrong@vip.163.com</a:t>
            </a:r>
            <a:endParaRPr lang="en-US" altLang="zh-CN" dirty="0">
              <a:solidFill>
                <a:prstClr val="black"/>
              </a:solidFill>
              <a:latin typeface="Calibri"/>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altLang="zh-CN" dirty="0">
              <a:solidFill>
                <a:prstClr val="black"/>
              </a:solidFill>
              <a:latin typeface="Calibri"/>
            </a:endParaRPr>
          </a:p>
          <a:p>
            <a:pPr marL="0" marR="0" lvl="0" indent="0" algn="l" defTabSz="914400" rtl="0" eaLnBrk="1" fontAlgn="auto" latinLnBrk="0" hangingPunct="1">
              <a:lnSpc>
                <a:spcPct val="100000"/>
              </a:lnSpc>
              <a:spcBef>
                <a:spcPts val="0"/>
              </a:spcBef>
              <a:spcAft>
                <a:spcPts val="600"/>
              </a:spcAft>
              <a:buClrTx/>
              <a:buSzTx/>
              <a:buFontTx/>
              <a:buNone/>
              <a:tabLst/>
              <a:defRPr/>
            </a:pPr>
            <a:r>
              <a:rPr lang="en-US" altLang="zh-CN" dirty="0">
                <a:solidFill>
                  <a:prstClr val="black"/>
                </a:solidFill>
                <a:latin typeface="Calibri"/>
              </a:rPr>
              <a:t>Website: www.gulfresourcesinc.com</a:t>
            </a: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altLang="zh-CN"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altLang="zh-CN" dirty="0">
              <a:solidFill>
                <a:prstClr val="black"/>
              </a:solidFill>
              <a:latin typeface="Calibri"/>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altLang="zh-CN"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dirty="0">
              <a:solidFill>
                <a:prstClr val="black"/>
              </a:solidFill>
              <a:latin typeface="Calibri"/>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dirty="0">
              <a:solidFill>
                <a:prstClr val="black"/>
              </a:solidFill>
              <a:latin typeface="Calibri"/>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dirty="0">
              <a:solidFill>
                <a:prstClr val="black"/>
              </a:solidFill>
              <a:latin typeface="Calibri"/>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dirty="0">
              <a:solidFill>
                <a:prstClr val="black"/>
              </a:solidFill>
              <a:latin typeface="Calibri"/>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dirty="0">
              <a:solidFill>
                <a:prstClr val="black"/>
              </a:solidFill>
              <a:latin typeface="Calibri"/>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dirty="0">
              <a:solidFill>
                <a:prstClr val="black"/>
              </a:solidFill>
              <a:latin typeface="Calibri"/>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dirty="0">
              <a:solidFill>
                <a:prstClr val="black"/>
              </a:solidFill>
              <a:latin typeface="Calibri"/>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70254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a:extLst>
              <a:ext uri="{FF2B5EF4-FFF2-40B4-BE49-F238E27FC236}">
                <a16:creationId xmlns:a16="http://schemas.microsoft.com/office/drawing/2014/main" id="{E4F1D7B8-825C-C941-6272-6417E9DEED48}"/>
              </a:ext>
            </a:extLst>
          </p:cNvPr>
          <p:cNvSpPr>
            <a:spLocks noGrp="1"/>
          </p:cNvSpPr>
          <p:nvPr>
            <p:ph type="title"/>
          </p:nvPr>
        </p:nvSpPr>
        <p:spPr>
          <a:xfrm>
            <a:off x="686834" y="1153572"/>
            <a:ext cx="3200400" cy="4461163"/>
          </a:xfrm>
        </p:spPr>
        <p:txBody>
          <a:bodyPr>
            <a:normAutofit/>
          </a:bodyPr>
          <a:lstStyle/>
          <a:p>
            <a:r>
              <a:rPr lang="en-US" sz="4000" b="1" i="1" dirty="0">
                <a:solidFill>
                  <a:srgbClr val="FFFFFF"/>
                </a:solidFill>
              </a:rPr>
              <a:t>Safe</a:t>
            </a:r>
            <a:br>
              <a:rPr lang="en-US" sz="4000" b="1" i="1" dirty="0">
                <a:solidFill>
                  <a:srgbClr val="FFFFFF"/>
                </a:solidFill>
              </a:rPr>
            </a:br>
            <a:r>
              <a:rPr lang="en-US" sz="4000" b="1" i="1" dirty="0">
                <a:solidFill>
                  <a:srgbClr val="FFFFFF"/>
                </a:solidFill>
              </a:rPr>
              <a:t>Harbor</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 name="Content Placeholder 2">
            <a:extLst>
              <a:ext uri="{FF2B5EF4-FFF2-40B4-BE49-F238E27FC236}">
                <a16:creationId xmlns:a16="http://schemas.microsoft.com/office/drawing/2014/main" id="{8CC66356-8816-83B3-BFB8-BF7B79B84AC3}"/>
              </a:ext>
            </a:extLst>
          </p:cNvPr>
          <p:cNvSpPr>
            <a:spLocks noGrp="1"/>
          </p:cNvSpPr>
          <p:nvPr>
            <p:ph idx="1"/>
          </p:nvPr>
        </p:nvSpPr>
        <p:spPr>
          <a:xfrm>
            <a:off x="4256390" y="636190"/>
            <a:ext cx="6906491" cy="5585619"/>
          </a:xfrm>
        </p:spPr>
        <p:txBody>
          <a:bodyPr anchor="ctr">
            <a:normAutofit fontScale="62500" lnSpcReduction="20000"/>
          </a:bodyPr>
          <a:lstStyle/>
          <a:p>
            <a:pPr marL="0" indent="0">
              <a:buNone/>
            </a:pPr>
            <a:endParaRPr lang="en-US" sz="2400" dirty="0"/>
          </a:p>
          <a:p>
            <a:pPr marL="0" indent="0">
              <a:buNone/>
            </a:pPr>
            <a:endParaRPr lang="en-US" sz="2400" dirty="0"/>
          </a:p>
          <a:p>
            <a:pPr>
              <a:lnSpc>
                <a:spcPct val="110000"/>
              </a:lnSpc>
            </a:pPr>
            <a:r>
              <a:rPr lang="en-US" altLang="zh-CN" dirty="0"/>
              <a:t>This presentation contains "forward-looking statements" within the meaning of the “safe-harbor” provisions of the Private Securities Litigation Reform Act of 1995. Such statements involve known and unknown risks, uncertainties and other factors that could cause the actual results of the Company to differ materially from the results expressed or implied by such statements, including changes from anticipated levels of sales, future national or regional economic and competitive conditions, changes in relationships with customers, access to capital, difficulties in developing and marketing new products, marketing existing products, customer acceptance of existing and new products, the company’s ability to complete additional acquisitions and other factors. Accordingly, although the Company believes that the expectations reflected in such forward-looking statements are reasonable, there can be no assurance that such expectations will prove to be correct. The Company has no obligation to update the forward-looking information contained in this presentation.</a:t>
            </a:r>
            <a:endParaRPr lang="en-US" altLang="zh-TW" dirty="0"/>
          </a:p>
          <a:p>
            <a:pPr>
              <a:lnSpc>
                <a:spcPct val="110000"/>
              </a:lnSpc>
            </a:pPr>
            <a:endParaRPr lang="en-US" dirty="0"/>
          </a:p>
          <a:p>
            <a:endParaRPr lang="en-US" sz="2400" dirty="0"/>
          </a:p>
          <a:p>
            <a:pPr marL="0" indent="0">
              <a:buNone/>
            </a:pPr>
            <a:endParaRPr lang="en-US" sz="2400" dirty="0"/>
          </a:p>
        </p:txBody>
      </p:sp>
    </p:spTree>
    <p:extLst>
      <p:ext uri="{BB962C8B-B14F-4D97-AF65-F5344CB8AC3E}">
        <p14:creationId xmlns:p14="http://schemas.microsoft.com/office/powerpoint/2010/main" val="28002831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a:extLst>
              <a:ext uri="{FF2B5EF4-FFF2-40B4-BE49-F238E27FC236}">
                <a16:creationId xmlns:a16="http://schemas.microsoft.com/office/drawing/2014/main" id="{E4F1D7B8-825C-C941-6272-6417E9DEED48}"/>
              </a:ext>
            </a:extLst>
          </p:cNvPr>
          <p:cNvSpPr>
            <a:spLocks noGrp="1"/>
          </p:cNvSpPr>
          <p:nvPr>
            <p:ph type="title"/>
          </p:nvPr>
        </p:nvSpPr>
        <p:spPr>
          <a:xfrm>
            <a:off x="686834" y="1153572"/>
            <a:ext cx="3200400" cy="4461163"/>
          </a:xfrm>
        </p:spPr>
        <p:txBody>
          <a:bodyPr>
            <a:normAutofit/>
          </a:bodyPr>
          <a:lstStyle/>
          <a:p>
            <a:r>
              <a:rPr lang="en-US" altLang="zh-CN" sz="4000" b="1" i="1" dirty="0">
                <a:solidFill>
                  <a:srgbClr val="FFFFFF"/>
                </a:solidFill>
              </a:rPr>
              <a:t>Gulf Resources Plan Caveats </a:t>
            </a:r>
            <a:br>
              <a:rPr lang="en-US" altLang="zh-CN" sz="4000" b="1" i="1" dirty="0">
                <a:solidFill>
                  <a:srgbClr val="FFFFFF"/>
                </a:solidFill>
              </a:rPr>
            </a:br>
            <a:endParaRPr lang="en-US" sz="4000" b="1" i="1"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 name="Content Placeholder 2">
            <a:extLst>
              <a:ext uri="{FF2B5EF4-FFF2-40B4-BE49-F238E27FC236}">
                <a16:creationId xmlns:a16="http://schemas.microsoft.com/office/drawing/2014/main" id="{8CC66356-8816-83B3-BFB8-BF7B79B84AC3}"/>
              </a:ext>
            </a:extLst>
          </p:cNvPr>
          <p:cNvSpPr>
            <a:spLocks noGrp="1"/>
          </p:cNvSpPr>
          <p:nvPr>
            <p:ph idx="1"/>
          </p:nvPr>
        </p:nvSpPr>
        <p:spPr>
          <a:xfrm>
            <a:off x="4256390" y="636190"/>
            <a:ext cx="6906491" cy="5585619"/>
          </a:xfrm>
        </p:spPr>
        <p:txBody>
          <a:bodyPr anchor="ctr">
            <a:normAutofit fontScale="70000" lnSpcReduction="20000"/>
          </a:bodyPr>
          <a:lstStyle/>
          <a:p>
            <a:pPr marL="0" indent="0">
              <a:buNone/>
            </a:pPr>
            <a:endParaRPr lang="en-US" sz="2400" dirty="0"/>
          </a:p>
          <a:p>
            <a:pPr marL="0" indent="0">
              <a:buNone/>
            </a:pPr>
            <a:endParaRPr lang="en-US" sz="2400" dirty="0"/>
          </a:p>
          <a:p>
            <a:pPr marL="0" indent="0">
              <a:buNone/>
            </a:pPr>
            <a:r>
              <a:rPr lang="en-US" altLang="zh-CN" sz="2800" b="1" i="1" dirty="0"/>
              <a:t>The information in this presentation represents the current view of management for internal planning purposes. </a:t>
            </a:r>
          </a:p>
          <a:p>
            <a:pPr marL="0" indent="0">
              <a:buNone/>
            </a:pPr>
            <a:r>
              <a:rPr lang="en-US" altLang="zh-CN" sz="2800" b="1" i="1" dirty="0"/>
              <a:t>The purpose of this presentation is to allow investors to understand how management currently views the risks and opportunities in its business. Like any projections, these just represent management’s view at one point in time.</a:t>
            </a:r>
          </a:p>
          <a:p>
            <a:pPr marL="0" indent="0">
              <a:buNone/>
            </a:pPr>
            <a:endParaRPr lang="en-US" altLang="zh-CN" sz="2800" b="1" i="1" dirty="0"/>
          </a:p>
          <a:p>
            <a:pPr marL="0" indent="0">
              <a:buNone/>
            </a:pPr>
            <a:r>
              <a:rPr lang="en-US" altLang="zh-CN" sz="2800" b="1" i="1" dirty="0"/>
              <a:t>Investors should understand that actual results will likely differ from the projections in this presentation. </a:t>
            </a:r>
          </a:p>
          <a:p>
            <a:pPr marL="0" indent="0">
              <a:buNone/>
            </a:pPr>
            <a:endParaRPr lang="en-US" altLang="zh-CN" sz="2800" b="1" i="1" dirty="0"/>
          </a:p>
          <a:p>
            <a:pPr marL="0" indent="0">
              <a:buNone/>
            </a:pPr>
            <a:r>
              <a:rPr lang="en-US" altLang="zh-CN" sz="2800" b="1" i="1" dirty="0"/>
              <a:t>There could and will likely be many unforeseen economic, political, and environmental issues that could materially impact the projections in this presentation. Actual results in 2022 and future years could vary significantly. </a:t>
            </a:r>
          </a:p>
          <a:p>
            <a:pPr marL="0" indent="0">
              <a:buNone/>
            </a:pPr>
            <a:endParaRPr lang="en-US" altLang="zh-CN" b="1" i="1" dirty="0"/>
          </a:p>
          <a:p>
            <a:pPr marL="0" indent="0">
              <a:buNone/>
            </a:pPr>
            <a:r>
              <a:rPr lang="en-US" altLang="zh-CN" sz="2800" b="1" i="1" dirty="0"/>
              <a:t>The financial information are based on Non US-GAAP, and the estimates exclude any potential nonrecurring factors or write-offs.</a:t>
            </a:r>
          </a:p>
          <a:p>
            <a:pPr marL="0" indent="0">
              <a:buNone/>
            </a:pPr>
            <a:endParaRPr lang="en-US" altLang="zh-CN" sz="2800" b="1" i="1" dirty="0"/>
          </a:p>
          <a:p>
            <a:pPr marL="0" indent="0">
              <a:buNone/>
            </a:pPr>
            <a:endParaRPr lang="en-US" altLang="zh-CN" sz="2800" b="1" dirty="0"/>
          </a:p>
          <a:p>
            <a:pPr>
              <a:lnSpc>
                <a:spcPct val="110000"/>
              </a:lnSpc>
            </a:pPr>
            <a:endParaRPr lang="en-US" dirty="0"/>
          </a:p>
          <a:p>
            <a:endParaRPr lang="en-US" sz="2400" dirty="0"/>
          </a:p>
          <a:p>
            <a:pPr marL="0" indent="0">
              <a:buNone/>
            </a:pPr>
            <a:endParaRPr lang="en-US" sz="2400" dirty="0"/>
          </a:p>
        </p:txBody>
      </p:sp>
    </p:spTree>
    <p:extLst>
      <p:ext uri="{BB962C8B-B14F-4D97-AF65-F5344CB8AC3E}">
        <p14:creationId xmlns:p14="http://schemas.microsoft.com/office/powerpoint/2010/main" val="335365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a:extLst>
              <a:ext uri="{FF2B5EF4-FFF2-40B4-BE49-F238E27FC236}">
                <a16:creationId xmlns:a16="http://schemas.microsoft.com/office/drawing/2014/main" id="{E4F1D7B8-825C-C941-6272-6417E9DEED48}"/>
              </a:ext>
            </a:extLst>
          </p:cNvPr>
          <p:cNvSpPr>
            <a:spLocks noGrp="1"/>
          </p:cNvSpPr>
          <p:nvPr>
            <p:ph type="title"/>
          </p:nvPr>
        </p:nvSpPr>
        <p:spPr>
          <a:xfrm>
            <a:off x="686834" y="1153572"/>
            <a:ext cx="3200400" cy="4461163"/>
          </a:xfrm>
        </p:spPr>
        <p:txBody>
          <a:bodyPr>
            <a:normAutofit/>
          </a:bodyPr>
          <a:lstStyle/>
          <a:p>
            <a:r>
              <a:rPr lang="en-US" altLang="zh-CN" sz="4000" b="1" i="1" dirty="0">
                <a:solidFill>
                  <a:srgbClr val="FFFFFF"/>
                </a:solidFill>
              </a:rPr>
              <a:t>Gulf Resources Plan Caveats (Bromine and Crude Salt)</a:t>
            </a:r>
            <a:endParaRPr lang="en-US" sz="4000" b="1" i="1"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 name="Content Placeholder 2">
            <a:extLst>
              <a:ext uri="{FF2B5EF4-FFF2-40B4-BE49-F238E27FC236}">
                <a16:creationId xmlns:a16="http://schemas.microsoft.com/office/drawing/2014/main" id="{8CC66356-8816-83B3-BFB8-BF7B79B84AC3}"/>
              </a:ext>
            </a:extLst>
          </p:cNvPr>
          <p:cNvSpPr>
            <a:spLocks noGrp="1"/>
          </p:cNvSpPr>
          <p:nvPr>
            <p:ph idx="1"/>
          </p:nvPr>
        </p:nvSpPr>
        <p:spPr>
          <a:xfrm>
            <a:off x="4256390" y="636190"/>
            <a:ext cx="6906491" cy="5585619"/>
          </a:xfrm>
        </p:spPr>
        <p:txBody>
          <a:bodyPr anchor="ctr">
            <a:normAutofit fontScale="62500" lnSpcReduction="20000"/>
          </a:bodyPr>
          <a:lstStyle/>
          <a:p>
            <a:pPr marL="0" indent="0">
              <a:buNone/>
            </a:pPr>
            <a:endParaRPr lang="en-US" sz="2400" dirty="0"/>
          </a:p>
          <a:p>
            <a:pPr marL="0" indent="0">
              <a:buNone/>
            </a:pPr>
            <a:r>
              <a:rPr lang="en-US" altLang="zh-CN" sz="2900" b="1" dirty="0" err="1"/>
              <a:t>Shouguang</a:t>
            </a:r>
            <a:r>
              <a:rPr lang="en-US" altLang="zh-CN" sz="2900" b="1" dirty="0"/>
              <a:t> City </a:t>
            </a:r>
            <a:r>
              <a:rPr lang="en-US" altLang="zh-CN" sz="2900" b="1" dirty="0" err="1"/>
              <a:t>Haoyuan</a:t>
            </a:r>
            <a:r>
              <a:rPr lang="en-US" altLang="zh-CN" sz="2900" b="1" dirty="0"/>
              <a:t> Chemical Company Limited </a:t>
            </a:r>
          </a:p>
          <a:p>
            <a:pPr marL="0" indent="0">
              <a:buNone/>
            </a:pPr>
            <a:r>
              <a:rPr lang="en-US" altLang="zh-CN" sz="2900" b="1" dirty="0"/>
              <a:t>(Bromine and Crude Salt)</a:t>
            </a:r>
          </a:p>
          <a:p>
            <a:pPr marL="0" indent="0">
              <a:buNone/>
            </a:pPr>
            <a:endParaRPr lang="en-US" altLang="zh-CN" sz="2800" b="1" dirty="0"/>
          </a:p>
          <a:p>
            <a:r>
              <a:rPr lang="en-US" altLang="zh-CN" sz="2800" dirty="0"/>
              <a:t>There are still too many uncertainties, especially during this epidemic outbreak period. We do not know what the China epidemic prevention and control policy will be. </a:t>
            </a:r>
          </a:p>
          <a:p>
            <a:r>
              <a:rPr lang="en-US" altLang="zh-CN" dirty="0"/>
              <a:t>Only the four currently opened bromine and crude salt factories are included in this plan. </a:t>
            </a:r>
          </a:p>
          <a:p>
            <a:r>
              <a:rPr lang="en-US" altLang="zh-CN" sz="2800" dirty="0"/>
              <a:t>The Company did not include the  three currently closed bromine factories , although </a:t>
            </a:r>
            <a:r>
              <a:rPr lang="en-US" altLang="zh-CN" dirty="0"/>
              <a:t>it </a:t>
            </a:r>
            <a:r>
              <a:rPr lang="en-US" altLang="zh-CN" sz="2800" dirty="0"/>
              <a:t>believes </a:t>
            </a:r>
            <a:r>
              <a:rPr lang="en-US" altLang="zh-CN" dirty="0"/>
              <a:t>it</a:t>
            </a:r>
            <a:r>
              <a:rPr lang="en-US" altLang="zh-CN" sz="2800" dirty="0"/>
              <a:t> will receive approval to open at least one and potentially more of its closed factories in 2022. </a:t>
            </a:r>
          </a:p>
          <a:p>
            <a:r>
              <a:rPr lang="en-US" altLang="zh-CN" dirty="0"/>
              <a:t>The Company will provide more updates on this segment plan when it has more clarity on the status of the three closed bromine factories. </a:t>
            </a:r>
            <a:endParaRPr lang="en-US" altLang="zh-CN" sz="2800" dirty="0"/>
          </a:p>
          <a:p>
            <a:r>
              <a:rPr lang="en-US" altLang="zh-CN" sz="2800" dirty="0"/>
              <a:t>Bromine prices are currently very strong. The assumptions are based on current bromine price. </a:t>
            </a:r>
          </a:p>
          <a:p>
            <a:r>
              <a:rPr lang="en-US" altLang="zh-CN" sz="2800" dirty="0"/>
              <a:t> Management believes the balance of supply and demand will continue to result in strong pricing. However, pricing could decline in future years from events currently outside the assumptions of management. </a:t>
            </a:r>
          </a:p>
          <a:p>
            <a:r>
              <a:rPr lang="en-US" altLang="zh-CN" sz="2800" dirty="0"/>
              <a:t>The company could be materially impacted by unforeseen events, such as another Typhoon, and government policy. </a:t>
            </a:r>
          </a:p>
          <a:p>
            <a:endParaRPr lang="en-US" sz="2400" dirty="0">
              <a:highlight>
                <a:srgbClr val="FFFF00"/>
              </a:highlight>
            </a:endParaRPr>
          </a:p>
          <a:p>
            <a:pPr marL="0" indent="0">
              <a:buNone/>
            </a:pPr>
            <a:endParaRPr lang="en-US" sz="2400" dirty="0"/>
          </a:p>
        </p:txBody>
      </p:sp>
    </p:spTree>
    <p:extLst>
      <p:ext uri="{BB962C8B-B14F-4D97-AF65-F5344CB8AC3E}">
        <p14:creationId xmlns:p14="http://schemas.microsoft.com/office/powerpoint/2010/main" val="292569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a:extLst>
              <a:ext uri="{FF2B5EF4-FFF2-40B4-BE49-F238E27FC236}">
                <a16:creationId xmlns:a16="http://schemas.microsoft.com/office/drawing/2014/main" id="{E4F1D7B8-825C-C941-6272-6417E9DEED48}"/>
              </a:ext>
            </a:extLst>
          </p:cNvPr>
          <p:cNvSpPr>
            <a:spLocks noGrp="1"/>
          </p:cNvSpPr>
          <p:nvPr>
            <p:ph type="title"/>
          </p:nvPr>
        </p:nvSpPr>
        <p:spPr>
          <a:xfrm>
            <a:off x="686834" y="1153572"/>
            <a:ext cx="3200400" cy="4461163"/>
          </a:xfrm>
        </p:spPr>
        <p:txBody>
          <a:bodyPr>
            <a:normAutofit/>
          </a:bodyPr>
          <a:lstStyle/>
          <a:p>
            <a:r>
              <a:rPr lang="en-US" altLang="zh-CN" sz="4000" b="1" i="1" dirty="0">
                <a:solidFill>
                  <a:srgbClr val="FFFFFF"/>
                </a:solidFill>
              </a:rPr>
              <a:t>Gulf Resources Plan Caveats (Chemicals)</a:t>
            </a:r>
            <a:endParaRPr lang="en-US" sz="4000" b="1" i="1"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 name="Content Placeholder 2">
            <a:extLst>
              <a:ext uri="{FF2B5EF4-FFF2-40B4-BE49-F238E27FC236}">
                <a16:creationId xmlns:a16="http://schemas.microsoft.com/office/drawing/2014/main" id="{8CC66356-8816-83B3-BFB8-BF7B79B84AC3}"/>
              </a:ext>
            </a:extLst>
          </p:cNvPr>
          <p:cNvSpPr>
            <a:spLocks noGrp="1"/>
          </p:cNvSpPr>
          <p:nvPr>
            <p:ph idx="1"/>
          </p:nvPr>
        </p:nvSpPr>
        <p:spPr>
          <a:xfrm>
            <a:off x="4256390" y="636190"/>
            <a:ext cx="6906491" cy="5585619"/>
          </a:xfrm>
        </p:spPr>
        <p:txBody>
          <a:bodyPr anchor="ctr">
            <a:normAutofit/>
          </a:bodyPr>
          <a:lstStyle/>
          <a:p>
            <a:pPr marL="0" indent="0">
              <a:buNone/>
            </a:pPr>
            <a:endParaRPr lang="en-US" altLang="zh-CN" sz="2400" b="1" dirty="0"/>
          </a:p>
          <a:p>
            <a:pPr marL="0" indent="0">
              <a:buNone/>
            </a:pPr>
            <a:r>
              <a:rPr lang="en-US" altLang="zh-CN" sz="2400" b="1" dirty="0" err="1"/>
              <a:t>Shouguang</a:t>
            </a:r>
            <a:r>
              <a:rPr lang="en-US" altLang="zh-CN" sz="2400" b="1" dirty="0"/>
              <a:t> </a:t>
            </a:r>
            <a:r>
              <a:rPr lang="en-US" altLang="zh-CN" sz="2400" b="1" dirty="0" err="1"/>
              <a:t>Yuxin</a:t>
            </a:r>
            <a:r>
              <a:rPr lang="en-US" altLang="zh-CN" sz="2400" b="1" dirty="0"/>
              <a:t> Chemical Industry Co., Limited </a:t>
            </a:r>
          </a:p>
          <a:p>
            <a:pPr marL="0" indent="0">
              <a:buNone/>
            </a:pPr>
            <a:r>
              <a:rPr lang="en-US" altLang="zh-CN" sz="2400" b="1" dirty="0"/>
              <a:t>( Chemical Products)</a:t>
            </a:r>
            <a:endParaRPr lang="en-US" altLang="zh-CN" sz="2400" dirty="0"/>
          </a:p>
          <a:p>
            <a:r>
              <a:rPr lang="en-US" altLang="zh-CN" sz="1600" dirty="0"/>
              <a:t>The Chemical factory has almost completed its civil works. The company has contacted its suppliers and will have the remainder of the equipment produced and delivered, so it can complete the installation and begin testing and trial production.</a:t>
            </a:r>
          </a:p>
          <a:p>
            <a:r>
              <a:rPr lang="en-US" altLang="zh-CN" sz="1600" dirty="0"/>
              <a:t>the company is concerned that problems in the supply chain and other uncertainties during the COVID epidemic period  could changed our timeline.</a:t>
            </a:r>
          </a:p>
          <a:p>
            <a:r>
              <a:rPr lang="en-US" altLang="zh-CN" sz="1600" dirty="0"/>
              <a:t> Because construction problems may be encountered, the new equipment may not perform as expected, and test and trial production could encounter problems that are currently unforeseen</a:t>
            </a:r>
            <a:r>
              <a:rPr lang="en-US" altLang="zh-CN" sz="1600" b="1" dirty="0"/>
              <a:t>,  </a:t>
            </a:r>
            <a:r>
              <a:rPr lang="en-US" altLang="zh-CN" sz="1600" dirty="0"/>
              <a:t>the Company will provide this segment plan when production commences or when it gets better clarity on the timeline. </a:t>
            </a:r>
          </a:p>
          <a:p>
            <a:r>
              <a:rPr lang="en-US" altLang="zh-CN" sz="1600" dirty="0"/>
              <a:t>There are still too many uncertainties, especially during this epidemic outbreak period. We do not know what the China epidemic prevention and control policy will be. </a:t>
            </a:r>
          </a:p>
          <a:p>
            <a:endParaRPr lang="en-US" altLang="zh-CN" sz="1600" dirty="0">
              <a:highlight>
                <a:srgbClr val="FFFF00"/>
              </a:highlight>
            </a:endParaRPr>
          </a:p>
          <a:p>
            <a:pPr marL="0" indent="0">
              <a:lnSpc>
                <a:spcPct val="110000"/>
              </a:lnSpc>
              <a:buNone/>
            </a:pPr>
            <a:endParaRPr lang="en-US" altLang="zh-CN" sz="2400" dirty="0">
              <a:solidFill>
                <a:schemeClr val="accent6"/>
              </a:solidFill>
            </a:endParaRPr>
          </a:p>
          <a:p>
            <a:endParaRPr lang="en-US" sz="2400" dirty="0"/>
          </a:p>
          <a:p>
            <a:pPr marL="0" indent="0">
              <a:buNone/>
            </a:pPr>
            <a:endParaRPr lang="en-US" sz="2400" dirty="0"/>
          </a:p>
        </p:txBody>
      </p:sp>
    </p:spTree>
    <p:extLst>
      <p:ext uri="{BB962C8B-B14F-4D97-AF65-F5344CB8AC3E}">
        <p14:creationId xmlns:p14="http://schemas.microsoft.com/office/powerpoint/2010/main" val="3164559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a:extLst>
              <a:ext uri="{FF2B5EF4-FFF2-40B4-BE49-F238E27FC236}">
                <a16:creationId xmlns:a16="http://schemas.microsoft.com/office/drawing/2014/main" id="{E4F1D7B8-825C-C941-6272-6417E9DEED48}"/>
              </a:ext>
            </a:extLst>
          </p:cNvPr>
          <p:cNvSpPr>
            <a:spLocks noGrp="1"/>
          </p:cNvSpPr>
          <p:nvPr>
            <p:ph type="title"/>
          </p:nvPr>
        </p:nvSpPr>
        <p:spPr>
          <a:xfrm>
            <a:off x="686834" y="1153572"/>
            <a:ext cx="3200400" cy="4461163"/>
          </a:xfrm>
        </p:spPr>
        <p:txBody>
          <a:bodyPr>
            <a:normAutofit/>
          </a:bodyPr>
          <a:lstStyle/>
          <a:p>
            <a:r>
              <a:rPr lang="en-US" altLang="zh-CN" sz="4000" b="1" i="1" dirty="0">
                <a:solidFill>
                  <a:srgbClr val="FFFFFF"/>
                </a:solidFill>
              </a:rPr>
              <a:t>Gulf Resources Plan Caveats ( natural gas)</a:t>
            </a:r>
            <a:endParaRPr lang="en-US" sz="4000" b="1" i="1"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 name="Content Placeholder 2">
            <a:extLst>
              <a:ext uri="{FF2B5EF4-FFF2-40B4-BE49-F238E27FC236}">
                <a16:creationId xmlns:a16="http://schemas.microsoft.com/office/drawing/2014/main" id="{8CC66356-8816-83B3-BFB8-BF7B79B84AC3}"/>
              </a:ext>
            </a:extLst>
          </p:cNvPr>
          <p:cNvSpPr>
            <a:spLocks noGrp="1"/>
          </p:cNvSpPr>
          <p:nvPr>
            <p:ph idx="1"/>
          </p:nvPr>
        </p:nvSpPr>
        <p:spPr>
          <a:xfrm>
            <a:off x="4256390" y="1477108"/>
            <a:ext cx="6906491" cy="4744701"/>
          </a:xfrm>
        </p:spPr>
        <p:txBody>
          <a:bodyPr anchor="ctr">
            <a:normAutofit fontScale="70000" lnSpcReduction="20000"/>
          </a:bodyPr>
          <a:lstStyle/>
          <a:p>
            <a:pPr marL="0" indent="0">
              <a:buNone/>
            </a:pPr>
            <a:r>
              <a:rPr lang="en-US" altLang="zh-CN" sz="2800" b="1" dirty="0" err="1"/>
              <a:t>Daying</a:t>
            </a:r>
            <a:r>
              <a:rPr lang="en-US" altLang="zh-CN" sz="2800" b="1" dirty="0"/>
              <a:t> County </a:t>
            </a:r>
            <a:r>
              <a:rPr lang="en-US" altLang="zh-CN" sz="2800" b="1" dirty="0" err="1"/>
              <a:t>Haoyuan</a:t>
            </a:r>
            <a:r>
              <a:rPr lang="en-US" altLang="zh-CN" sz="2800" b="1" dirty="0"/>
              <a:t> Chemical Company Limited</a:t>
            </a:r>
          </a:p>
          <a:p>
            <a:pPr marL="0" indent="0">
              <a:buNone/>
            </a:pPr>
            <a:r>
              <a:rPr lang="en-US" altLang="zh-CN" b="1" dirty="0"/>
              <a:t>(</a:t>
            </a:r>
            <a:r>
              <a:rPr lang="en-US" altLang="zh-CN" sz="2800" b="1" dirty="0"/>
              <a:t>Natural Gas)</a:t>
            </a:r>
          </a:p>
          <a:p>
            <a:pPr>
              <a:lnSpc>
                <a:spcPct val="110000"/>
              </a:lnSpc>
            </a:pPr>
            <a:r>
              <a:rPr lang="en-US" altLang="zh-CN" sz="2300" dirty="0"/>
              <a:t>The company is still waiting for the provincial government of Sichuan to finalize the land and resource planning for Sichuan Province. The company has no assurances on the timing of these plans. </a:t>
            </a:r>
          </a:p>
          <a:p>
            <a:pPr>
              <a:lnSpc>
                <a:spcPct val="110000"/>
              </a:lnSpc>
            </a:pPr>
            <a:r>
              <a:rPr lang="en-US" altLang="zh-CN" sz="2300" dirty="0"/>
              <a:t>Since the government of China has approved that privately owned enterprises are allowed to participate in natural gas production and since there is great demand for natural gas in China, the company remains optimistic about this project.</a:t>
            </a:r>
          </a:p>
          <a:p>
            <a:pPr>
              <a:lnSpc>
                <a:spcPct val="110000"/>
              </a:lnSpc>
            </a:pPr>
            <a:r>
              <a:rPr lang="en-US" altLang="zh-CN" sz="2400" dirty="0"/>
              <a:t>There are still too many uncertainties, especially during this epidemic outbreak period. We do not know what the China epidemic prevention and control policy will be. </a:t>
            </a:r>
          </a:p>
          <a:p>
            <a:pPr>
              <a:lnSpc>
                <a:spcPct val="110000"/>
              </a:lnSpc>
            </a:pPr>
            <a:r>
              <a:rPr lang="en-US" altLang="zh-CN" sz="2300" dirty="0"/>
              <a:t>The company will provide this segment plan when the situation becomes more predictable or when it receives approvals from government.</a:t>
            </a:r>
          </a:p>
          <a:p>
            <a:pPr>
              <a:lnSpc>
                <a:spcPct val="110000"/>
              </a:lnSpc>
            </a:pPr>
            <a:r>
              <a:rPr lang="en-US" altLang="zh-CN" sz="2300" dirty="0"/>
              <a:t>With these caveats in mind, the following represents management’s best assumptions on future results at this time. </a:t>
            </a:r>
            <a:endParaRPr lang="en-US" sz="2400" dirty="0"/>
          </a:p>
          <a:p>
            <a:pPr marL="0" indent="0">
              <a:buNone/>
            </a:pPr>
            <a:endParaRPr lang="en-US" sz="2400" dirty="0"/>
          </a:p>
          <a:p>
            <a:pPr>
              <a:lnSpc>
                <a:spcPct val="110000"/>
              </a:lnSpc>
            </a:pPr>
            <a:endParaRPr lang="en-US" dirty="0"/>
          </a:p>
          <a:p>
            <a:endParaRPr lang="en-US" sz="2400" dirty="0"/>
          </a:p>
          <a:p>
            <a:pPr marL="0" indent="0">
              <a:buNone/>
            </a:pPr>
            <a:endParaRPr lang="en-US" sz="2400" dirty="0"/>
          </a:p>
        </p:txBody>
      </p:sp>
    </p:spTree>
    <p:extLst>
      <p:ext uri="{BB962C8B-B14F-4D97-AF65-F5344CB8AC3E}">
        <p14:creationId xmlns:p14="http://schemas.microsoft.com/office/powerpoint/2010/main" val="1519548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5D13848-E630-C74E-B7E2-FCD667C9793E}"/>
              </a:ext>
            </a:extLst>
          </p:cNvPr>
          <p:cNvSpPr>
            <a:spLocks noGrp="1"/>
          </p:cNvSpPr>
          <p:nvPr>
            <p:ph type="title"/>
          </p:nvPr>
        </p:nvSpPr>
        <p:spPr>
          <a:xfrm>
            <a:off x="686834" y="1153572"/>
            <a:ext cx="3200400" cy="4461163"/>
          </a:xfrm>
        </p:spPr>
        <p:txBody>
          <a:bodyPr>
            <a:normAutofit/>
          </a:bodyPr>
          <a:lstStyle/>
          <a:p>
            <a:r>
              <a:rPr lang="en-US" b="1" i="1">
                <a:solidFill>
                  <a:srgbClr val="FFFFFF"/>
                </a:solidFill>
              </a:rPr>
              <a:t>Pricing of Bromine</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7FA60585-7CB4-95F6-D289-0C971197D1D8}"/>
              </a:ext>
            </a:extLst>
          </p:cNvPr>
          <p:cNvSpPr>
            <a:spLocks noGrp="1"/>
          </p:cNvSpPr>
          <p:nvPr>
            <p:ph idx="1"/>
          </p:nvPr>
        </p:nvSpPr>
        <p:spPr>
          <a:xfrm>
            <a:off x="4447308" y="591344"/>
            <a:ext cx="6906491" cy="5585619"/>
          </a:xfrm>
        </p:spPr>
        <p:txBody>
          <a:bodyPr anchor="ctr">
            <a:normAutofit/>
          </a:bodyPr>
          <a:lstStyle/>
          <a:p>
            <a:pPr marL="0" indent="0">
              <a:buNone/>
            </a:pPr>
            <a:r>
              <a:rPr lang="en-US" b="1" dirty="0"/>
              <a:t>Bromine prices are expected to remain at high levels for the foreseeable future.</a:t>
            </a:r>
          </a:p>
          <a:p>
            <a:r>
              <a:rPr lang="en-US" b="1" dirty="0"/>
              <a:t>World-wide demand remains very strong. </a:t>
            </a:r>
          </a:p>
          <a:p>
            <a:pPr lvl="1"/>
            <a:r>
              <a:rPr lang="en-US" sz="2000" dirty="0"/>
              <a:t>Bromine is being increasingly used in pharmaceuticals, for flame retardants, pesticides, oil and gas drilling, and now in zinc-bromine batteries. </a:t>
            </a:r>
          </a:p>
          <a:p>
            <a:pPr marL="228600" lvl="1"/>
            <a:r>
              <a:rPr lang="en-US" b="1" dirty="0"/>
              <a:t>World-wide supply is peaking or even declining. </a:t>
            </a:r>
          </a:p>
          <a:p>
            <a:pPr marL="742950" lvl="2" indent="-285750"/>
            <a:r>
              <a:rPr lang="en-US" dirty="0"/>
              <a:t>Many facilities are showing decreasing productivity as fields are been tapped out. </a:t>
            </a:r>
          </a:p>
          <a:p>
            <a:pPr marL="742950" lvl="2" indent="-285750"/>
            <a:r>
              <a:rPr lang="en-US" dirty="0"/>
              <a:t>Many countries, including China, have closed some bromine facilities for environmental reasons. </a:t>
            </a:r>
          </a:p>
          <a:p>
            <a:pPr marL="228600" lvl="2"/>
            <a:r>
              <a:rPr lang="en-US" sz="2400" b="1" dirty="0"/>
              <a:t>Increasing demand and decreasing supply may contribute to the continued increase in bromine pricing. </a:t>
            </a:r>
          </a:p>
          <a:p>
            <a:pPr marL="0" indent="0">
              <a:buNone/>
            </a:pPr>
            <a:endParaRPr lang="en-US" dirty="0"/>
          </a:p>
        </p:txBody>
      </p:sp>
    </p:spTree>
    <p:extLst>
      <p:ext uri="{BB962C8B-B14F-4D97-AF65-F5344CB8AC3E}">
        <p14:creationId xmlns:p14="http://schemas.microsoft.com/office/powerpoint/2010/main" val="2395943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95199994-21AE-49A2-BA0D-12E295989A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7C86E6C6-3C86-A015-8074-1340C83DE148}"/>
              </a:ext>
            </a:extLst>
          </p:cNvPr>
          <p:cNvSpPr>
            <a:spLocks noGrp="1"/>
          </p:cNvSpPr>
          <p:nvPr>
            <p:ph type="title"/>
          </p:nvPr>
        </p:nvSpPr>
        <p:spPr>
          <a:xfrm>
            <a:off x="6769570" y="530578"/>
            <a:ext cx="4771178" cy="1160110"/>
          </a:xfrm>
        </p:spPr>
        <p:txBody>
          <a:bodyPr>
            <a:normAutofit/>
          </a:bodyPr>
          <a:lstStyle/>
          <a:p>
            <a:r>
              <a:rPr lang="en-US" sz="3700" b="1" i="1"/>
              <a:t>Bromine &amp; Crude Salt Utilization</a:t>
            </a:r>
          </a:p>
        </p:txBody>
      </p:sp>
      <p:sp>
        <p:nvSpPr>
          <p:cNvPr id="20" name="Arc 19">
            <a:extLst>
              <a:ext uri="{FF2B5EF4-FFF2-40B4-BE49-F238E27FC236}">
                <a16:creationId xmlns:a16="http://schemas.microsoft.com/office/drawing/2014/main" id="{A2C34835-4F79-4934-B151-D68E79764C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269068">
            <a:off x="8717845" y="3339275"/>
            <a:ext cx="2987899" cy="2987899"/>
          </a:xfrm>
          <a:prstGeom prst="arc">
            <a:avLst>
              <a:gd name="adj1" fmla="val 14441841"/>
              <a:gd name="adj2" fmla="val 0"/>
            </a:avLst>
          </a:prstGeom>
          <a:ln w="127000" cap="rnd">
            <a:solidFill>
              <a:schemeClr val="accent4">
                <a:alpha val="95000"/>
              </a:schemeClr>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CDF72E0F-002D-D4D7-BA2C-1FAB01A3A86E}"/>
              </a:ext>
            </a:extLst>
          </p:cNvPr>
          <p:cNvSpPr>
            <a:spLocks noGrp="1"/>
          </p:cNvSpPr>
          <p:nvPr>
            <p:ph idx="1"/>
          </p:nvPr>
        </p:nvSpPr>
        <p:spPr>
          <a:xfrm>
            <a:off x="6769570" y="1825625"/>
            <a:ext cx="4771178" cy="4388908"/>
          </a:xfrm>
        </p:spPr>
        <p:txBody>
          <a:bodyPr>
            <a:normAutofit/>
          </a:bodyPr>
          <a:lstStyle/>
          <a:p>
            <a:pPr marL="0" indent="0">
              <a:buNone/>
            </a:pPr>
            <a:r>
              <a:rPr lang="en-US" sz="1500" dirty="0"/>
              <a:t>Since 2017,  the Haoyuan subsidiary has spent $136,799,201 on capital expenditures for bromine and crude salt. </a:t>
            </a:r>
          </a:p>
          <a:p>
            <a:r>
              <a:rPr lang="en-US" sz="1500" dirty="0"/>
              <a:t>Some was spent to meet new environmental standards, for new roads and aqueducts, and for clean-up from Typhoon </a:t>
            </a:r>
            <a:r>
              <a:rPr lang="en-US" sz="1500" dirty="0" err="1"/>
              <a:t>Lekima</a:t>
            </a:r>
            <a:r>
              <a:rPr lang="en-US" sz="1500" dirty="0"/>
              <a:t>. </a:t>
            </a:r>
          </a:p>
          <a:p>
            <a:r>
              <a:rPr lang="en-US" sz="1500" dirty="0"/>
              <a:t>A substantial portion was spent drilling wells . </a:t>
            </a:r>
          </a:p>
          <a:p>
            <a:r>
              <a:rPr lang="en-US" sz="1500" dirty="0"/>
              <a:t>In the first quarter of 2022, utilization increased . </a:t>
            </a:r>
          </a:p>
        </p:txBody>
      </p:sp>
      <p:graphicFrame>
        <p:nvGraphicFramePr>
          <p:cNvPr id="6" name="Table 5">
            <a:extLst>
              <a:ext uri="{FF2B5EF4-FFF2-40B4-BE49-F238E27FC236}">
                <a16:creationId xmlns:a16="http://schemas.microsoft.com/office/drawing/2014/main" id="{A02798E3-75C6-C094-29B7-94B7659A43A8}"/>
              </a:ext>
            </a:extLst>
          </p:cNvPr>
          <p:cNvGraphicFramePr>
            <a:graphicFrameLocks noGrp="1"/>
          </p:cNvGraphicFramePr>
          <p:nvPr>
            <p:extLst>
              <p:ext uri="{D42A27DB-BD31-4B8C-83A1-F6EECF244321}">
                <p14:modId xmlns:p14="http://schemas.microsoft.com/office/powerpoint/2010/main" val="1351147306"/>
              </p:ext>
            </p:extLst>
          </p:nvPr>
        </p:nvGraphicFramePr>
        <p:xfrm>
          <a:off x="838199" y="552425"/>
          <a:ext cx="5842778" cy="6087588"/>
        </p:xfrm>
        <a:graphic>
          <a:graphicData uri="http://schemas.openxmlformats.org/drawingml/2006/table">
            <a:tbl>
              <a:tblPr firstRow="1" bandRow="1">
                <a:solidFill>
                  <a:schemeClr val="tx1">
                    <a:lumMod val="75000"/>
                    <a:lumOff val="25000"/>
                  </a:schemeClr>
                </a:solidFill>
                <a:tableStyleId>{5C22544A-7EE6-4342-B048-85BDC9FD1C3A}</a:tableStyleId>
              </a:tblPr>
              <a:tblGrid>
                <a:gridCol w="1653512">
                  <a:extLst>
                    <a:ext uri="{9D8B030D-6E8A-4147-A177-3AD203B41FA5}">
                      <a16:colId xmlns:a16="http://schemas.microsoft.com/office/drawing/2014/main" val="2326700978"/>
                    </a:ext>
                  </a:extLst>
                </a:gridCol>
                <a:gridCol w="2717198">
                  <a:extLst>
                    <a:ext uri="{9D8B030D-6E8A-4147-A177-3AD203B41FA5}">
                      <a16:colId xmlns:a16="http://schemas.microsoft.com/office/drawing/2014/main" val="2638673637"/>
                    </a:ext>
                  </a:extLst>
                </a:gridCol>
                <a:gridCol w="736034">
                  <a:extLst>
                    <a:ext uri="{9D8B030D-6E8A-4147-A177-3AD203B41FA5}">
                      <a16:colId xmlns:a16="http://schemas.microsoft.com/office/drawing/2014/main" val="2119811235"/>
                    </a:ext>
                  </a:extLst>
                </a:gridCol>
                <a:gridCol w="736034">
                  <a:extLst>
                    <a:ext uri="{9D8B030D-6E8A-4147-A177-3AD203B41FA5}">
                      <a16:colId xmlns:a16="http://schemas.microsoft.com/office/drawing/2014/main" val="1646650530"/>
                    </a:ext>
                  </a:extLst>
                </a:gridCol>
              </a:tblGrid>
              <a:tr h="648180">
                <a:tc gridSpan="4">
                  <a:txBody>
                    <a:bodyPr/>
                    <a:lstStyle/>
                    <a:p>
                      <a:pPr algn="l" fontAlgn="ctr"/>
                      <a:r>
                        <a:rPr lang="en-US" sz="3400" b="1" u="none" strike="noStrike" cap="none" spc="0" dirty="0">
                          <a:solidFill>
                            <a:schemeClr val="bg1"/>
                          </a:solidFill>
                          <a:effectLst/>
                        </a:rPr>
                        <a:t>CAP. EX.     Bromine &amp; Salt</a:t>
                      </a:r>
                    </a:p>
                    <a:p>
                      <a:pPr algn="l" fontAlgn="ctr"/>
                      <a:r>
                        <a:rPr lang="en-US" sz="3400" b="1" i="0" u="none" strike="noStrike" cap="none" spc="0" dirty="0">
                          <a:solidFill>
                            <a:schemeClr val="bg1"/>
                          </a:solidFill>
                          <a:effectLst/>
                          <a:latin typeface="Calibri" panose="020F0502020204030204" pitchFamily="34" charset="0"/>
                        </a:rPr>
                        <a:t>       Year                       (</a:t>
                      </a:r>
                      <a:r>
                        <a:rPr lang="en-US" altLang="zh-CN" sz="3400" b="1" i="0" u="none" strike="noStrike" cap="none" spc="0" dirty="0">
                          <a:solidFill>
                            <a:schemeClr val="bg1"/>
                          </a:solidFill>
                          <a:effectLst/>
                          <a:latin typeface="Calibri" panose="020F0502020204030204" pitchFamily="34" charset="0"/>
                        </a:rPr>
                        <a:t>$)</a:t>
                      </a:r>
                      <a:endParaRPr lang="en-US" sz="3400" b="1" i="0" u="none" strike="noStrike" cap="none" spc="0" dirty="0">
                        <a:solidFill>
                          <a:schemeClr val="bg1"/>
                        </a:solidFill>
                        <a:effectLst/>
                        <a:latin typeface="Calibri" panose="020F0502020204030204" pitchFamily="34" charset="0"/>
                      </a:endParaRPr>
                    </a:p>
                  </a:txBody>
                  <a:tcPr marL="134444" marR="60020" marT="38413" marB="288095" anchor="b">
                    <a:lnL w="12700" cmpd="sng">
                      <a:noFill/>
                    </a:lnL>
                    <a:lnR w="12700" cmpd="sng">
                      <a:noFill/>
                    </a:lnR>
                    <a:lnT w="9525" cap="flat" cmpd="sng" algn="ctr">
                      <a:noFill/>
                      <a:prstDash val="solid"/>
                    </a:lnT>
                    <a:lnB w="38100" cmpd="sng">
                      <a:noFill/>
                    </a:lnB>
                    <a:solidFill>
                      <a:schemeClr val="tx1">
                        <a:lumMod val="75000"/>
                        <a:lumOff val="2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66281965"/>
                  </a:ext>
                </a:extLst>
              </a:tr>
              <a:tr h="787460">
                <a:tc>
                  <a:txBody>
                    <a:bodyPr/>
                    <a:lstStyle/>
                    <a:p>
                      <a:pPr algn="r" fontAlgn="ctr"/>
                      <a:r>
                        <a:rPr lang="en-US" sz="2500" u="none" strike="noStrike" cap="none" spc="0" dirty="0">
                          <a:solidFill>
                            <a:schemeClr val="bg1"/>
                          </a:solidFill>
                          <a:effectLst/>
                        </a:rPr>
                        <a:t>2021</a:t>
                      </a:r>
                      <a:endParaRPr lang="en-US" sz="2500" b="0" i="0" u="none" strike="noStrike" cap="none" spc="0" dirty="0">
                        <a:solidFill>
                          <a:schemeClr val="bg1"/>
                        </a:solidFill>
                        <a:effectLst/>
                        <a:latin typeface="Calibri" panose="020F0502020204030204" pitchFamily="34" charset="0"/>
                      </a:endParaRPr>
                    </a:p>
                  </a:txBody>
                  <a:tcPr marL="134444" marR="60020" marT="38413" marB="288095" anchor="ctr">
                    <a:lnL w="12700" cap="flat" cmpd="sng" algn="ctr">
                      <a:solidFill>
                        <a:schemeClr val="bg1"/>
                      </a:solidFill>
                      <a:prstDash val="solid"/>
                    </a:lnL>
                    <a:lnR w="12700" cmpd="sng">
                      <a:noFill/>
                      <a:prstDash val="solid"/>
                    </a:lnR>
                    <a:lnT w="38100" cmpd="sng">
                      <a:noFill/>
                    </a:lnT>
                    <a:lnB w="9525" cap="flat" cmpd="sng" algn="ctr">
                      <a:noFill/>
                      <a:prstDash val="solid"/>
                    </a:lnB>
                    <a:solidFill>
                      <a:schemeClr val="tx1">
                        <a:lumMod val="75000"/>
                        <a:lumOff val="25000"/>
                      </a:schemeClr>
                    </a:solidFill>
                  </a:tcPr>
                </a:tc>
                <a:tc>
                  <a:txBody>
                    <a:bodyPr/>
                    <a:lstStyle/>
                    <a:p>
                      <a:pPr algn="r" fontAlgn="ctr"/>
                      <a:r>
                        <a:rPr lang="en-US" sz="2500" u="none" strike="noStrike" cap="none" spc="0" dirty="0">
                          <a:solidFill>
                            <a:schemeClr val="bg1"/>
                          </a:solidFill>
                          <a:effectLst/>
                        </a:rPr>
                        <a:t>20,455,686</a:t>
                      </a:r>
                      <a:endParaRPr lang="en-US" sz="2500" b="0" i="0" u="none" strike="noStrike" cap="none" spc="0" dirty="0">
                        <a:solidFill>
                          <a:schemeClr val="bg1"/>
                        </a:solidFill>
                        <a:effectLst/>
                        <a:latin typeface="Calibri" panose="020F0502020204030204" pitchFamily="34" charset="0"/>
                      </a:endParaRPr>
                    </a:p>
                  </a:txBody>
                  <a:tcPr marL="134444" marR="60020" marT="38413" marB="288095" anchor="ctr">
                    <a:lnL w="12700" cmpd="sng">
                      <a:noFill/>
                      <a:prstDash val="solid"/>
                    </a:lnL>
                    <a:lnR w="12700" cmpd="sng">
                      <a:noFill/>
                      <a:prstDash val="solid"/>
                    </a:lnR>
                    <a:lnT w="38100" cmpd="sng">
                      <a:noFill/>
                    </a:lnT>
                    <a:lnB w="9525" cap="flat" cmpd="sng" algn="ctr">
                      <a:noFill/>
                      <a:prstDash val="solid"/>
                    </a:lnB>
                    <a:solidFill>
                      <a:schemeClr val="tx1">
                        <a:lumMod val="75000"/>
                        <a:lumOff val="25000"/>
                      </a:schemeClr>
                    </a:solidFill>
                  </a:tcPr>
                </a:tc>
                <a:tc>
                  <a:txBody>
                    <a:bodyPr/>
                    <a:lstStyle/>
                    <a:p>
                      <a:endParaRPr lang="en-US" sz="2500" cap="none" spc="0">
                        <a:solidFill>
                          <a:schemeClr val="bg1"/>
                        </a:solidFill>
                      </a:endParaRPr>
                    </a:p>
                  </a:txBody>
                  <a:tcPr marL="134444" marR="576190" marT="38413" marB="288095">
                    <a:lnL w="12700" cmpd="sng">
                      <a:noFill/>
                      <a:prstDash val="solid"/>
                    </a:lnL>
                    <a:lnR w="12700" cmpd="sng">
                      <a:noFill/>
                      <a:prstDash val="solid"/>
                    </a:lnR>
                    <a:lnT w="38100" cmpd="sng">
                      <a:noFill/>
                    </a:lnT>
                    <a:lnB w="9525" cap="flat" cmpd="sng" algn="ctr">
                      <a:noFill/>
                      <a:prstDash val="solid"/>
                    </a:lnB>
                    <a:solidFill>
                      <a:schemeClr val="tx1">
                        <a:lumMod val="75000"/>
                        <a:lumOff val="25000"/>
                      </a:schemeClr>
                    </a:solidFill>
                  </a:tcPr>
                </a:tc>
                <a:tc>
                  <a:txBody>
                    <a:bodyPr/>
                    <a:lstStyle/>
                    <a:p>
                      <a:endParaRPr lang="en-US" sz="2500" cap="none" spc="0">
                        <a:solidFill>
                          <a:schemeClr val="bg1"/>
                        </a:solidFill>
                      </a:endParaRPr>
                    </a:p>
                  </a:txBody>
                  <a:tcPr marL="134444" marR="576190" marT="38413" marB="288095">
                    <a:lnL w="12700" cmpd="sng">
                      <a:noFill/>
                      <a:prstDash val="solid"/>
                    </a:lnL>
                    <a:lnR w="12700" cmpd="sng">
                      <a:noFill/>
                      <a:prstDash val="solid"/>
                    </a:lnR>
                    <a:lnT w="38100" cmpd="sng">
                      <a:noFill/>
                    </a:lnT>
                    <a:lnB w="9525" cap="flat" cmpd="sng" algn="ctr">
                      <a:noFill/>
                      <a:prstDash val="solid"/>
                    </a:lnB>
                    <a:solidFill>
                      <a:schemeClr val="tx1">
                        <a:lumMod val="75000"/>
                        <a:lumOff val="25000"/>
                      </a:schemeClr>
                    </a:solidFill>
                  </a:tcPr>
                </a:tc>
                <a:extLst>
                  <a:ext uri="{0D108BD9-81ED-4DB2-BD59-A6C34878D82A}">
                    <a16:rowId xmlns:a16="http://schemas.microsoft.com/office/drawing/2014/main" val="860151572"/>
                  </a:ext>
                </a:extLst>
              </a:tr>
              <a:tr h="787460">
                <a:tc>
                  <a:txBody>
                    <a:bodyPr/>
                    <a:lstStyle/>
                    <a:p>
                      <a:pPr algn="r" fontAlgn="ctr"/>
                      <a:r>
                        <a:rPr lang="en-US" sz="2500" u="none" strike="noStrike" cap="none" spc="0">
                          <a:solidFill>
                            <a:schemeClr val="bg1"/>
                          </a:solidFill>
                          <a:effectLst/>
                        </a:rPr>
                        <a:t>2020</a:t>
                      </a:r>
                      <a:endParaRPr lang="en-US" sz="2500" b="0" i="0" u="none" strike="noStrike" cap="none" spc="0">
                        <a:solidFill>
                          <a:schemeClr val="bg1"/>
                        </a:solidFill>
                        <a:effectLst/>
                        <a:latin typeface="Calibri" panose="020F0502020204030204" pitchFamily="34" charset="0"/>
                      </a:endParaRPr>
                    </a:p>
                  </a:txBody>
                  <a:tcPr marL="134444" marR="60020" marT="38413" marB="288095" anchor="ctr">
                    <a:lnL w="12700" cap="flat" cmpd="sng" algn="ctr">
                      <a:solidFill>
                        <a:schemeClr val="bg1"/>
                      </a:solidFill>
                      <a:prstDash val="solid"/>
                    </a:lnL>
                    <a:lnR w="12700" cmpd="sng">
                      <a:noFill/>
                      <a:prstDash val="solid"/>
                    </a:lnR>
                    <a:lnT w="9525" cap="flat" cmpd="sng" algn="ctr">
                      <a:noFill/>
                      <a:prstDash val="solid"/>
                    </a:lnT>
                    <a:lnB w="12700" cmpd="sng">
                      <a:noFill/>
                      <a:prstDash val="solid"/>
                    </a:lnB>
                    <a:solidFill>
                      <a:srgbClr val="595959"/>
                    </a:solidFill>
                  </a:tcPr>
                </a:tc>
                <a:tc>
                  <a:txBody>
                    <a:bodyPr/>
                    <a:lstStyle/>
                    <a:p>
                      <a:pPr algn="r" fontAlgn="ctr"/>
                      <a:r>
                        <a:rPr lang="en-US" sz="2500" u="none" strike="noStrike" cap="none" spc="0" dirty="0">
                          <a:solidFill>
                            <a:schemeClr val="bg1"/>
                          </a:solidFill>
                          <a:effectLst/>
                        </a:rPr>
                        <a:t>3,804,421</a:t>
                      </a:r>
                      <a:endParaRPr lang="en-US" sz="2500" b="0" i="0" u="none" strike="noStrike" cap="none" spc="0" dirty="0">
                        <a:solidFill>
                          <a:schemeClr val="bg1"/>
                        </a:solidFill>
                        <a:effectLst/>
                        <a:latin typeface="Calibri" panose="020F0502020204030204" pitchFamily="34" charset="0"/>
                      </a:endParaRPr>
                    </a:p>
                  </a:txBody>
                  <a:tcPr marL="134444" marR="60020" marT="38413" marB="288095" anchor="ctr">
                    <a:lnL w="12700" cmpd="sng">
                      <a:noFill/>
                      <a:prstDash val="solid"/>
                    </a:lnL>
                    <a:lnR w="12700" cmpd="sng">
                      <a:noFill/>
                      <a:prstDash val="solid"/>
                    </a:lnR>
                    <a:lnT w="9525" cap="flat" cmpd="sng" algn="ctr">
                      <a:noFill/>
                      <a:prstDash val="solid"/>
                    </a:lnT>
                    <a:lnB w="12700" cmpd="sng">
                      <a:noFill/>
                      <a:prstDash val="solid"/>
                    </a:lnB>
                    <a:solidFill>
                      <a:srgbClr val="595959"/>
                    </a:solidFill>
                  </a:tcPr>
                </a:tc>
                <a:tc>
                  <a:txBody>
                    <a:bodyPr/>
                    <a:lstStyle/>
                    <a:p>
                      <a:endParaRPr lang="en-US" sz="2500" cap="none" spc="0" dirty="0">
                        <a:solidFill>
                          <a:schemeClr val="bg1"/>
                        </a:solidFill>
                      </a:endParaRPr>
                    </a:p>
                  </a:txBody>
                  <a:tcPr marL="134444" marR="576190" marT="38413" marB="288095">
                    <a:lnL w="12700" cmpd="sng">
                      <a:noFill/>
                      <a:prstDash val="solid"/>
                    </a:lnL>
                    <a:lnR w="12700" cmpd="sng">
                      <a:noFill/>
                      <a:prstDash val="solid"/>
                    </a:lnR>
                    <a:lnT w="9525" cap="flat" cmpd="sng" algn="ctr">
                      <a:noFill/>
                      <a:prstDash val="solid"/>
                    </a:lnT>
                    <a:lnB w="12700" cmpd="sng">
                      <a:noFill/>
                      <a:prstDash val="solid"/>
                    </a:lnB>
                    <a:solidFill>
                      <a:srgbClr val="595959"/>
                    </a:solidFill>
                  </a:tcPr>
                </a:tc>
                <a:tc>
                  <a:txBody>
                    <a:bodyPr/>
                    <a:lstStyle/>
                    <a:p>
                      <a:endParaRPr lang="en-US" sz="2500" cap="none" spc="0">
                        <a:solidFill>
                          <a:schemeClr val="bg1"/>
                        </a:solidFill>
                      </a:endParaRPr>
                    </a:p>
                  </a:txBody>
                  <a:tcPr marL="134444" marR="576190" marT="38413" marB="288095">
                    <a:lnL w="12700" cmpd="sng">
                      <a:noFill/>
                      <a:prstDash val="solid"/>
                    </a:lnL>
                    <a:lnR w="12700" cmpd="sng">
                      <a:noFill/>
                      <a:prstDash val="solid"/>
                    </a:lnR>
                    <a:lnT w="9525" cap="flat" cmpd="sng" algn="ctr">
                      <a:noFill/>
                      <a:prstDash val="solid"/>
                    </a:lnT>
                    <a:lnB w="12700" cmpd="sng">
                      <a:noFill/>
                      <a:prstDash val="solid"/>
                    </a:lnB>
                    <a:solidFill>
                      <a:srgbClr val="595959"/>
                    </a:solidFill>
                  </a:tcPr>
                </a:tc>
                <a:extLst>
                  <a:ext uri="{0D108BD9-81ED-4DB2-BD59-A6C34878D82A}">
                    <a16:rowId xmlns:a16="http://schemas.microsoft.com/office/drawing/2014/main" val="274898969"/>
                  </a:ext>
                </a:extLst>
              </a:tr>
              <a:tr h="787460">
                <a:tc>
                  <a:txBody>
                    <a:bodyPr/>
                    <a:lstStyle/>
                    <a:p>
                      <a:pPr algn="r" fontAlgn="ctr"/>
                      <a:r>
                        <a:rPr lang="en-US" sz="2500" u="none" strike="noStrike" cap="none" spc="0">
                          <a:solidFill>
                            <a:schemeClr val="bg1"/>
                          </a:solidFill>
                          <a:effectLst/>
                        </a:rPr>
                        <a:t>2019</a:t>
                      </a:r>
                      <a:endParaRPr lang="en-US" sz="2500" b="0" i="0" u="none" strike="noStrike" cap="none" spc="0">
                        <a:solidFill>
                          <a:schemeClr val="bg1"/>
                        </a:solidFill>
                        <a:effectLst/>
                        <a:latin typeface="Calibri" panose="020F0502020204030204" pitchFamily="34" charset="0"/>
                      </a:endParaRPr>
                    </a:p>
                  </a:txBody>
                  <a:tcPr marL="134444" marR="60020" marT="38413" marB="288095" anchor="ctr">
                    <a:lnL w="12700" cap="flat" cmpd="sng" algn="ctr">
                      <a:solidFill>
                        <a:schemeClr val="bg1"/>
                      </a:solidFill>
                      <a:prstDash val="solid"/>
                    </a:lnL>
                    <a:lnR w="12700" cmpd="sng">
                      <a:noFill/>
                      <a:prstDash val="solid"/>
                    </a:lnR>
                    <a:lnT w="12700" cmpd="sng">
                      <a:noFill/>
                      <a:prstDash val="solid"/>
                    </a:lnT>
                    <a:lnB w="9525" cap="flat" cmpd="sng" algn="ctr">
                      <a:noFill/>
                      <a:prstDash val="solid"/>
                    </a:lnB>
                    <a:solidFill>
                      <a:schemeClr val="tx1">
                        <a:lumMod val="75000"/>
                        <a:lumOff val="25000"/>
                      </a:schemeClr>
                    </a:solidFill>
                  </a:tcPr>
                </a:tc>
                <a:tc>
                  <a:txBody>
                    <a:bodyPr/>
                    <a:lstStyle/>
                    <a:p>
                      <a:pPr algn="r" fontAlgn="ctr"/>
                      <a:r>
                        <a:rPr lang="en-US" sz="2500" u="none" strike="noStrike" cap="none" spc="0" dirty="0">
                          <a:solidFill>
                            <a:schemeClr val="bg1"/>
                          </a:solidFill>
                          <a:effectLst/>
                        </a:rPr>
                        <a:t>60,611,949</a:t>
                      </a:r>
                      <a:endParaRPr lang="en-US" sz="2500" b="0" i="0" u="none" strike="noStrike" cap="none" spc="0" dirty="0">
                        <a:solidFill>
                          <a:schemeClr val="bg1"/>
                        </a:solidFill>
                        <a:effectLst/>
                        <a:latin typeface="Calibri" panose="020F0502020204030204" pitchFamily="34" charset="0"/>
                      </a:endParaRPr>
                    </a:p>
                  </a:txBody>
                  <a:tcPr marL="134444" marR="60020" marT="38413" marB="288095" anchor="ctr">
                    <a:lnL w="12700" cmpd="sng">
                      <a:noFill/>
                      <a:prstDash val="solid"/>
                    </a:lnL>
                    <a:lnR w="12700" cmpd="sng">
                      <a:noFill/>
                      <a:prstDash val="solid"/>
                    </a:lnR>
                    <a:lnT w="12700" cmpd="sng">
                      <a:noFill/>
                      <a:prstDash val="solid"/>
                    </a:lnT>
                    <a:lnB w="9525" cap="flat" cmpd="sng" algn="ctr">
                      <a:noFill/>
                      <a:prstDash val="solid"/>
                    </a:lnB>
                    <a:solidFill>
                      <a:schemeClr val="tx1">
                        <a:lumMod val="75000"/>
                        <a:lumOff val="25000"/>
                      </a:schemeClr>
                    </a:solidFill>
                  </a:tcPr>
                </a:tc>
                <a:tc>
                  <a:txBody>
                    <a:bodyPr/>
                    <a:lstStyle/>
                    <a:p>
                      <a:endParaRPr lang="en-US" sz="2500" cap="none" spc="0">
                        <a:solidFill>
                          <a:schemeClr val="bg1"/>
                        </a:solidFill>
                      </a:endParaRPr>
                    </a:p>
                  </a:txBody>
                  <a:tcPr marL="134444" marR="576190" marT="38413" marB="288095">
                    <a:lnL w="12700" cmpd="sng">
                      <a:noFill/>
                      <a:prstDash val="solid"/>
                    </a:lnL>
                    <a:lnR w="12700" cmpd="sng">
                      <a:noFill/>
                      <a:prstDash val="solid"/>
                    </a:lnR>
                    <a:lnT w="12700" cmpd="sng">
                      <a:noFill/>
                      <a:prstDash val="solid"/>
                    </a:lnT>
                    <a:lnB w="9525" cap="flat" cmpd="sng" algn="ctr">
                      <a:noFill/>
                      <a:prstDash val="solid"/>
                    </a:lnB>
                    <a:solidFill>
                      <a:schemeClr val="tx1">
                        <a:lumMod val="75000"/>
                        <a:lumOff val="25000"/>
                      </a:schemeClr>
                    </a:solidFill>
                  </a:tcPr>
                </a:tc>
                <a:tc>
                  <a:txBody>
                    <a:bodyPr/>
                    <a:lstStyle/>
                    <a:p>
                      <a:endParaRPr lang="en-US" sz="2500" cap="none" spc="0">
                        <a:solidFill>
                          <a:schemeClr val="bg1"/>
                        </a:solidFill>
                      </a:endParaRPr>
                    </a:p>
                  </a:txBody>
                  <a:tcPr marL="134444" marR="576190" marT="38413" marB="288095">
                    <a:lnL w="12700" cmpd="sng">
                      <a:noFill/>
                      <a:prstDash val="solid"/>
                    </a:lnL>
                    <a:lnR w="12700" cmpd="sng">
                      <a:noFill/>
                      <a:prstDash val="solid"/>
                    </a:lnR>
                    <a:lnT w="12700" cmpd="sng">
                      <a:noFill/>
                      <a:prstDash val="solid"/>
                    </a:lnT>
                    <a:lnB w="9525" cap="flat" cmpd="sng" algn="ctr">
                      <a:noFill/>
                      <a:prstDash val="solid"/>
                    </a:lnB>
                    <a:solidFill>
                      <a:schemeClr val="tx1">
                        <a:lumMod val="75000"/>
                        <a:lumOff val="25000"/>
                      </a:schemeClr>
                    </a:solidFill>
                  </a:tcPr>
                </a:tc>
                <a:extLst>
                  <a:ext uri="{0D108BD9-81ED-4DB2-BD59-A6C34878D82A}">
                    <a16:rowId xmlns:a16="http://schemas.microsoft.com/office/drawing/2014/main" val="1522503810"/>
                  </a:ext>
                </a:extLst>
              </a:tr>
              <a:tr h="787460">
                <a:tc>
                  <a:txBody>
                    <a:bodyPr/>
                    <a:lstStyle/>
                    <a:p>
                      <a:pPr algn="r" fontAlgn="ctr"/>
                      <a:r>
                        <a:rPr lang="en-US" sz="2500" u="none" strike="noStrike" cap="none" spc="0">
                          <a:solidFill>
                            <a:schemeClr val="bg1"/>
                          </a:solidFill>
                          <a:effectLst/>
                        </a:rPr>
                        <a:t>2018</a:t>
                      </a:r>
                      <a:endParaRPr lang="en-US" sz="2500" b="0" i="0" u="none" strike="noStrike" cap="none" spc="0">
                        <a:solidFill>
                          <a:schemeClr val="bg1"/>
                        </a:solidFill>
                        <a:effectLst/>
                        <a:latin typeface="Calibri" panose="020F0502020204030204" pitchFamily="34" charset="0"/>
                      </a:endParaRPr>
                    </a:p>
                  </a:txBody>
                  <a:tcPr marL="134444" marR="60020" marT="38413" marB="288095" anchor="ctr">
                    <a:lnL w="12700" cap="flat" cmpd="sng" algn="ctr">
                      <a:solidFill>
                        <a:schemeClr val="bg1"/>
                      </a:solidFill>
                      <a:prstDash val="solid"/>
                    </a:lnL>
                    <a:lnR w="12700" cmpd="sng">
                      <a:noFill/>
                      <a:prstDash val="solid"/>
                    </a:lnR>
                    <a:lnT w="9525" cap="flat" cmpd="sng" algn="ctr">
                      <a:noFill/>
                      <a:prstDash val="solid"/>
                    </a:lnT>
                    <a:lnB w="12700" cmpd="sng">
                      <a:noFill/>
                      <a:prstDash val="solid"/>
                    </a:lnB>
                    <a:solidFill>
                      <a:srgbClr val="595959"/>
                    </a:solidFill>
                  </a:tcPr>
                </a:tc>
                <a:tc>
                  <a:txBody>
                    <a:bodyPr/>
                    <a:lstStyle/>
                    <a:p>
                      <a:pPr algn="r" fontAlgn="ctr"/>
                      <a:r>
                        <a:rPr lang="en-US" sz="2500" u="none" strike="noStrike" cap="none" spc="0" dirty="0">
                          <a:solidFill>
                            <a:schemeClr val="bg1"/>
                          </a:solidFill>
                          <a:effectLst/>
                        </a:rPr>
                        <a:t>34,049,728</a:t>
                      </a:r>
                      <a:endParaRPr lang="en-US" sz="2500" b="0" i="0" u="none" strike="noStrike" cap="none" spc="0" dirty="0">
                        <a:solidFill>
                          <a:schemeClr val="bg1"/>
                        </a:solidFill>
                        <a:effectLst/>
                        <a:latin typeface="Calibri" panose="020F0502020204030204" pitchFamily="34" charset="0"/>
                      </a:endParaRPr>
                    </a:p>
                  </a:txBody>
                  <a:tcPr marL="134444" marR="60020" marT="38413" marB="288095" anchor="ctr">
                    <a:lnL w="12700" cmpd="sng">
                      <a:noFill/>
                      <a:prstDash val="solid"/>
                    </a:lnL>
                    <a:lnR w="12700" cmpd="sng">
                      <a:noFill/>
                      <a:prstDash val="solid"/>
                    </a:lnR>
                    <a:lnT w="9525" cap="flat" cmpd="sng" algn="ctr">
                      <a:noFill/>
                      <a:prstDash val="solid"/>
                    </a:lnT>
                    <a:lnB w="12700" cmpd="sng">
                      <a:noFill/>
                      <a:prstDash val="solid"/>
                    </a:lnB>
                    <a:solidFill>
                      <a:srgbClr val="595959"/>
                    </a:solidFill>
                  </a:tcPr>
                </a:tc>
                <a:tc>
                  <a:txBody>
                    <a:bodyPr/>
                    <a:lstStyle/>
                    <a:p>
                      <a:endParaRPr lang="en-US" sz="2500" cap="none" spc="0">
                        <a:solidFill>
                          <a:schemeClr val="bg1"/>
                        </a:solidFill>
                      </a:endParaRPr>
                    </a:p>
                  </a:txBody>
                  <a:tcPr marL="134444" marR="576190" marT="38413" marB="288095">
                    <a:lnL w="12700" cmpd="sng">
                      <a:noFill/>
                      <a:prstDash val="solid"/>
                    </a:lnL>
                    <a:lnR w="12700" cmpd="sng">
                      <a:noFill/>
                      <a:prstDash val="solid"/>
                    </a:lnR>
                    <a:lnT w="9525" cap="flat" cmpd="sng" algn="ctr">
                      <a:noFill/>
                      <a:prstDash val="solid"/>
                    </a:lnT>
                    <a:lnB w="12700" cmpd="sng">
                      <a:noFill/>
                      <a:prstDash val="solid"/>
                    </a:lnB>
                    <a:solidFill>
                      <a:srgbClr val="595959"/>
                    </a:solidFill>
                  </a:tcPr>
                </a:tc>
                <a:tc>
                  <a:txBody>
                    <a:bodyPr/>
                    <a:lstStyle/>
                    <a:p>
                      <a:endParaRPr lang="en-US" sz="2500" cap="none" spc="0">
                        <a:solidFill>
                          <a:schemeClr val="bg1"/>
                        </a:solidFill>
                      </a:endParaRPr>
                    </a:p>
                  </a:txBody>
                  <a:tcPr marL="134444" marR="576190" marT="38413" marB="288095">
                    <a:lnL w="12700" cmpd="sng">
                      <a:noFill/>
                      <a:prstDash val="solid"/>
                    </a:lnL>
                    <a:lnR w="12700" cmpd="sng">
                      <a:noFill/>
                      <a:prstDash val="solid"/>
                    </a:lnR>
                    <a:lnT w="9525" cap="flat" cmpd="sng" algn="ctr">
                      <a:noFill/>
                      <a:prstDash val="solid"/>
                    </a:lnT>
                    <a:lnB w="12700" cmpd="sng">
                      <a:noFill/>
                      <a:prstDash val="solid"/>
                    </a:lnB>
                    <a:solidFill>
                      <a:srgbClr val="595959"/>
                    </a:solidFill>
                  </a:tcPr>
                </a:tc>
                <a:extLst>
                  <a:ext uri="{0D108BD9-81ED-4DB2-BD59-A6C34878D82A}">
                    <a16:rowId xmlns:a16="http://schemas.microsoft.com/office/drawing/2014/main" val="4260046016"/>
                  </a:ext>
                </a:extLst>
              </a:tr>
              <a:tr h="787460">
                <a:tc>
                  <a:txBody>
                    <a:bodyPr/>
                    <a:lstStyle/>
                    <a:p>
                      <a:pPr algn="r" fontAlgn="ctr"/>
                      <a:r>
                        <a:rPr lang="en-US" sz="2500" u="none" strike="noStrike" cap="none" spc="0">
                          <a:solidFill>
                            <a:schemeClr val="bg1"/>
                          </a:solidFill>
                          <a:effectLst/>
                        </a:rPr>
                        <a:t>2017</a:t>
                      </a:r>
                      <a:endParaRPr lang="en-US" sz="2500" b="0" i="0" u="none" strike="noStrike" cap="none" spc="0">
                        <a:solidFill>
                          <a:schemeClr val="bg1"/>
                        </a:solidFill>
                        <a:effectLst/>
                        <a:latin typeface="Calibri" panose="020F0502020204030204" pitchFamily="34" charset="0"/>
                      </a:endParaRPr>
                    </a:p>
                  </a:txBody>
                  <a:tcPr marL="134444" marR="60020" marT="38413" marB="288095" anchor="ctr">
                    <a:lnL w="12700" cap="flat" cmpd="sng" algn="ctr">
                      <a:solidFill>
                        <a:schemeClr val="bg1"/>
                      </a:solidFill>
                      <a:prstDash val="solid"/>
                    </a:lnL>
                    <a:lnR w="12700" cmpd="sng">
                      <a:noFill/>
                      <a:prstDash val="solid"/>
                    </a:lnR>
                    <a:lnT w="12700" cmpd="sng">
                      <a:noFill/>
                      <a:prstDash val="solid"/>
                    </a:lnT>
                    <a:lnB w="9525" cap="flat" cmpd="sng" algn="ctr">
                      <a:noFill/>
                      <a:prstDash val="solid"/>
                    </a:lnB>
                    <a:solidFill>
                      <a:schemeClr val="tx1">
                        <a:lumMod val="75000"/>
                        <a:lumOff val="25000"/>
                      </a:schemeClr>
                    </a:solidFill>
                  </a:tcPr>
                </a:tc>
                <a:tc>
                  <a:txBody>
                    <a:bodyPr/>
                    <a:lstStyle/>
                    <a:p>
                      <a:pPr algn="r" fontAlgn="ctr"/>
                      <a:r>
                        <a:rPr lang="en-US" sz="2500" u="none" strike="noStrike" cap="none" spc="0" dirty="0">
                          <a:solidFill>
                            <a:schemeClr val="bg1"/>
                          </a:solidFill>
                          <a:effectLst/>
                        </a:rPr>
                        <a:t>17,877,417</a:t>
                      </a:r>
                      <a:endParaRPr lang="en-US" sz="2500" b="0" i="0" u="none" strike="noStrike" cap="none" spc="0" dirty="0">
                        <a:solidFill>
                          <a:schemeClr val="bg1"/>
                        </a:solidFill>
                        <a:effectLst/>
                        <a:latin typeface="Calibri" panose="020F0502020204030204" pitchFamily="34" charset="0"/>
                      </a:endParaRPr>
                    </a:p>
                  </a:txBody>
                  <a:tcPr marL="134444" marR="60020" marT="38413" marB="288095" anchor="ctr">
                    <a:lnL w="12700" cmpd="sng">
                      <a:noFill/>
                      <a:prstDash val="solid"/>
                    </a:lnL>
                    <a:lnR w="12700" cmpd="sng">
                      <a:noFill/>
                      <a:prstDash val="solid"/>
                    </a:lnR>
                    <a:lnT w="12700" cmpd="sng">
                      <a:noFill/>
                      <a:prstDash val="solid"/>
                    </a:lnT>
                    <a:lnB w="9525" cap="flat" cmpd="sng" algn="ctr">
                      <a:noFill/>
                      <a:prstDash val="solid"/>
                    </a:lnB>
                    <a:solidFill>
                      <a:schemeClr val="tx1">
                        <a:lumMod val="75000"/>
                        <a:lumOff val="25000"/>
                      </a:schemeClr>
                    </a:solidFill>
                  </a:tcPr>
                </a:tc>
                <a:tc>
                  <a:txBody>
                    <a:bodyPr/>
                    <a:lstStyle/>
                    <a:p>
                      <a:endParaRPr lang="en-US" sz="2500" cap="none" spc="0">
                        <a:solidFill>
                          <a:schemeClr val="bg1"/>
                        </a:solidFill>
                      </a:endParaRPr>
                    </a:p>
                  </a:txBody>
                  <a:tcPr marL="134444" marR="576190" marT="38413" marB="288095">
                    <a:lnL w="12700" cmpd="sng">
                      <a:noFill/>
                      <a:prstDash val="solid"/>
                    </a:lnL>
                    <a:lnR w="12700" cmpd="sng">
                      <a:noFill/>
                      <a:prstDash val="solid"/>
                    </a:lnR>
                    <a:lnT w="12700" cmpd="sng">
                      <a:noFill/>
                      <a:prstDash val="solid"/>
                    </a:lnT>
                    <a:lnB w="9525" cap="flat" cmpd="sng" algn="ctr">
                      <a:noFill/>
                      <a:prstDash val="solid"/>
                    </a:lnB>
                    <a:solidFill>
                      <a:schemeClr val="tx1">
                        <a:lumMod val="75000"/>
                        <a:lumOff val="25000"/>
                      </a:schemeClr>
                    </a:solidFill>
                  </a:tcPr>
                </a:tc>
                <a:tc>
                  <a:txBody>
                    <a:bodyPr/>
                    <a:lstStyle/>
                    <a:p>
                      <a:endParaRPr lang="en-US" sz="2500" cap="none" spc="0" dirty="0">
                        <a:solidFill>
                          <a:schemeClr val="bg1"/>
                        </a:solidFill>
                      </a:endParaRPr>
                    </a:p>
                  </a:txBody>
                  <a:tcPr marL="134444" marR="576190" marT="38413" marB="288095">
                    <a:lnL w="12700" cmpd="sng">
                      <a:noFill/>
                      <a:prstDash val="solid"/>
                    </a:lnL>
                    <a:lnR w="12700" cmpd="sng">
                      <a:noFill/>
                      <a:prstDash val="solid"/>
                    </a:lnR>
                    <a:lnT w="12700" cmpd="sng">
                      <a:noFill/>
                      <a:prstDash val="solid"/>
                    </a:lnT>
                    <a:lnB w="9525" cap="flat" cmpd="sng" algn="ctr">
                      <a:noFill/>
                      <a:prstDash val="solid"/>
                    </a:lnB>
                    <a:solidFill>
                      <a:schemeClr val="tx1">
                        <a:lumMod val="75000"/>
                        <a:lumOff val="25000"/>
                      </a:schemeClr>
                    </a:solidFill>
                  </a:tcPr>
                </a:tc>
                <a:extLst>
                  <a:ext uri="{0D108BD9-81ED-4DB2-BD59-A6C34878D82A}">
                    <a16:rowId xmlns:a16="http://schemas.microsoft.com/office/drawing/2014/main" val="2018683752"/>
                  </a:ext>
                </a:extLst>
              </a:tr>
              <a:tr h="787460">
                <a:tc>
                  <a:txBody>
                    <a:bodyPr/>
                    <a:lstStyle/>
                    <a:p>
                      <a:pPr algn="l" fontAlgn="ctr"/>
                      <a:r>
                        <a:rPr lang="en-US" sz="2500" u="none" strike="noStrike" cap="none" spc="0">
                          <a:solidFill>
                            <a:schemeClr val="bg1"/>
                          </a:solidFill>
                          <a:effectLst/>
                        </a:rPr>
                        <a:t>total </a:t>
                      </a:r>
                      <a:endParaRPr lang="en-US" sz="2500" b="0" i="0" u="none" strike="noStrike" cap="none" spc="0">
                        <a:solidFill>
                          <a:schemeClr val="bg1"/>
                        </a:solidFill>
                        <a:effectLst/>
                        <a:latin typeface="Calibri" panose="020F0502020204030204" pitchFamily="34" charset="0"/>
                      </a:endParaRPr>
                    </a:p>
                  </a:txBody>
                  <a:tcPr marL="134444" marR="60020" marT="38413" marB="288095" anchor="ctr">
                    <a:lnL w="12700" cap="flat" cmpd="sng" algn="ctr">
                      <a:solidFill>
                        <a:schemeClr val="bg1"/>
                      </a:solidFill>
                      <a:prstDash val="solid"/>
                    </a:lnL>
                    <a:lnR w="12700" cmpd="sng">
                      <a:noFill/>
                      <a:prstDash val="solid"/>
                    </a:lnR>
                    <a:lnT w="9525" cap="flat" cmpd="sng" algn="ctr">
                      <a:noFill/>
                      <a:prstDash val="solid"/>
                    </a:lnT>
                    <a:lnB w="12700" cmpd="sng">
                      <a:noFill/>
                      <a:prstDash val="solid"/>
                    </a:lnB>
                    <a:solidFill>
                      <a:srgbClr val="595959"/>
                    </a:solidFill>
                  </a:tcPr>
                </a:tc>
                <a:tc>
                  <a:txBody>
                    <a:bodyPr/>
                    <a:lstStyle/>
                    <a:p>
                      <a:pPr algn="r" fontAlgn="ctr"/>
                      <a:r>
                        <a:rPr lang="en-US" sz="2500" u="none" strike="noStrike" cap="none" spc="0" dirty="0">
                          <a:solidFill>
                            <a:schemeClr val="bg1"/>
                          </a:solidFill>
                          <a:effectLst/>
                        </a:rPr>
                        <a:t>136,799,201</a:t>
                      </a:r>
                      <a:endParaRPr lang="en-US" sz="2500" b="0" i="0" u="none" strike="noStrike" cap="none" spc="0" dirty="0">
                        <a:solidFill>
                          <a:schemeClr val="bg1"/>
                        </a:solidFill>
                        <a:effectLst/>
                        <a:latin typeface="Calibri" panose="020F0502020204030204" pitchFamily="34" charset="0"/>
                      </a:endParaRPr>
                    </a:p>
                  </a:txBody>
                  <a:tcPr marL="134444" marR="60020" marT="38413" marB="288095" anchor="ctr">
                    <a:lnL w="12700" cmpd="sng">
                      <a:noFill/>
                      <a:prstDash val="solid"/>
                    </a:lnL>
                    <a:lnR w="12700" cmpd="sng">
                      <a:noFill/>
                      <a:prstDash val="solid"/>
                    </a:lnR>
                    <a:lnT w="9525" cap="flat" cmpd="sng" algn="ctr">
                      <a:noFill/>
                      <a:prstDash val="solid"/>
                    </a:lnT>
                    <a:lnB w="12700" cmpd="sng">
                      <a:noFill/>
                      <a:prstDash val="solid"/>
                    </a:lnB>
                    <a:solidFill>
                      <a:srgbClr val="595959"/>
                    </a:solidFill>
                  </a:tcPr>
                </a:tc>
                <a:tc>
                  <a:txBody>
                    <a:bodyPr/>
                    <a:lstStyle/>
                    <a:p>
                      <a:endParaRPr lang="en-US" sz="2500" cap="none" spc="0" dirty="0">
                        <a:solidFill>
                          <a:schemeClr val="bg1"/>
                        </a:solidFill>
                      </a:endParaRPr>
                    </a:p>
                  </a:txBody>
                  <a:tcPr marL="134444" marR="576190" marT="38413" marB="288095">
                    <a:lnL w="12700" cmpd="sng">
                      <a:noFill/>
                      <a:prstDash val="solid"/>
                    </a:lnL>
                    <a:lnR w="12700" cmpd="sng">
                      <a:noFill/>
                      <a:prstDash val="solid"/>
                    </a:lnR>
                    <a:lnT w="9525" cap="flat" cmpd="sng" algn="ctr">
                      <a:noFill/>
                      <a:prstDash val="solid"/>
                    </a:lnT>
                    <a:lnB w="12700" cmpd="sng">
                      <a:noFill/>
                      <a:prstDash val="solid"/>
                    </a:lnB>
                    <a:solidFill>
                      <a:srgbClr val="595959"/>
                    </a:solidFill>
                  </a:tcPr>
                </a:tc>
                <a:tc>
                  <a:txBody>
                    <a:bodyPr/>
                    <a:lstStyle/>
                    <a:p>
                      <a:endParaRPr lang="en-US" sz="2500" cap="none" spc="0" dirty="0">
                        <a:solidFill>
                          <a:schemeClr val="bg1"/>
                        </a:solidFill>
                      </a:endParaRPr>
                    </a:p>
                  </a:txBody>
                  <a:tcPr marL="134444" marR="576190" marT="38413" marB="288095">
                    <a:lnL w="12700" cmpd="sng">
                      <a:noFill/>
                      <a:prstDash val="solid"/>
                    </a:lnL>
                    <a:lnR w="12700" cmpd="sng">
                      <a:noFill/>
                      <a:prstDash val="solid"/>
                    </a:lnR>
                    <a:lnT w="9525" cap="flat" cmpd="sng" algn="ctr">
                      <a:noFill/>
                      <a:prstDash val="solid"/>
                    </a:lnT>
                    <a:lnB w="12700" cmpd="sng">
                      <a:noFill/>
                      <a:prstDash val="solid"/>
                    </a:lnB>
                    <a:solidFill>
                      <a:srgbClr val="595959"/>
                    </a:solidFill>
                  </a:tcPr>
                </a:tc>
                <a:extLst>
                  <a:ext uri="{0D108BD9-81ED-4DB2-BD59-A6C34878D82A}">
                    <a16:rowId xmlns:a16="http://schemas.microsoft.com/office/drawing/2014/main" val="188804216"/>
                  </a:ext>
                </a:extLst>
              </a:tr>
            </a:tbl>
          </a:graphicData>
        </a:graphic>
      </p:graphicFrame>
    </p:spTree>
    <p:extLst>
      <p:ext uri="{BB962C8B-B14F-4D97-AF65-F5344CB8AC3E}">
        <p14:creationId xmlns:p14="http://schemas.microsoft.com/office/powerpoint/2010/main" val="980477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10">
            <a:extLst>
              <a:ext uri="{FF2B5EF4-FFF2-40B4-BE49-F238E27FC236}">
                <a16:creationId xmlns:a16="http://schemas.microsoft.com/office/drawing/2014/main" id="{2550BE34-C2B8-49B8-8519-67A8CAD51A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2" name="Rectangle 12">
            <a:extLst>
              <a:ext uri="{FF2B5EF4-FFF2-40B4-BE49-F238E27FC236}">
                <a16:creationId xmlns:a16="http://schemas.microsoft.com/office/drawing/2014/main" id="{A7457DD9-5A45-400A-AB4B-4B4EDECA25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365125"/>
            <a:ext cx="11167447" cy="2089317"/>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95A74E2-5FF3-51DF-00DD-EADC9D868E1A}"/>
              </a:ext>
            </a:extLst>
          </p:cNvPr>
          <p:cNvSpPr>
            <a:spLocks noGrp="1"/>
          </p:cNvSpPr>
          <p:nvPr>
            <p:ph type="title"/>
          </p:nvPr>
        </p:nvSpPr>
        <p:spPr>
          <a:xfrm>
            <a:off x="838200" y="556302"/>
            <a:ext cx="3560252" cy="1645920"/>
          </a:xfrm>
        </p:spPr>
        <p:txBody>
          <a:bodyPr>
            <a:normAutofit fontScale="90000"/>
          </a:bodyPr>
          <a:lstStyle/>
          <a:p>
            <a:pPr algn="ctr"/>
            <a:r>
              <a:rPr lang="en-US" altLang="zh-CN" sz="3200" b="1" dirty="0" err="1"/>
              <a:t>Shouguang</a:t>
            </a:r>
            <a:r>
              <a:rPr lang="en-US" altLang="zh-CN" sz="3200" b="1" dirty="0"/>
              <a:t> City </a:t>
            </a:r>
            <a:r>
              <a:rPr lang="en-US" altLang="zh-CN" sz="3200" b="1" dirty="0" err="1"/>
              <a:t>Haoyuan</a:t>
            </a:r>
            <a:r>
              <a:rPr lang="en-US" altLang="zh-CN" sz="3200" b="1" dirty="0"/>
              <a:t> Chemical Company Limited </a:t>
            </a:r>
            <a:br>
              <a:rPr lang="en-US" altLang="zh-CN" sz="3200" b="1" dirty="0"/>
            </a:br>
            <a:r>
              <a:rPr lang="en-US" altLang="zh-CN" sz="3200" b="1" dirty="0"/>
              <a:t>(</a:t>
            </a:r>
            <a:r>
              <a:rPr lang="en-US" sz="3200" b="1" i="1" dirty="0"/>
              <a:t>Bromine &amp; Crude Salt- 6 Year Plan)</a:t>
            </a:r>
            <a:endParaRPr lang="en-US" sz="3200" dirty="0"/>
          </a:p>
        </p:txBody>
      </p:sp>
      <p:sp>
        <p:nvSpPr>
          <p:cNvPr id="23" name="Rectangle 14">
            <a:extLst>
              <a:ext uri="{FF2B5EF4-FFF2-40B4-BE49-F238E27FC236}">
                <a16:creationId xmlns:a16="http://schemas.microsoft.com/office/drawing/2014/main" id="{441CF7D6-A660-431A-B0BB-140A0D555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105773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24" name="Rectangle 16">
            <a:extLst>
              <a:ext uri="{FF2B5EF4-FFF2-40B4-BE49-F238E27FC236}">
                <a16:creationId xmlns:a16="http://schemas.microsoft.com/office/drawing/2014/main" id="{0570A85B-3810-4F95-97B0-CBF4CCDB38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243541" y="1400638"/>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2CBA014C-AB61-3923-4EAF-D9D977F25E5E}"/>
              </a:ext>
            </a:extLst>
          </p:cNvPr>
          <p:cNvSpPr>
            <a:spLocks noGrp="1"/>
          </p:cNvSpPr>
          <p:nvPr>
            <p:ph idx="1"/>
          </p:nvPr>
        </p:nvSpPr>
        <p:spPr>
          <a:xfrm>
            <a:off x="5351164" y="365125"/>
            <a:ext cx="6002636" cy="1867617"/>
          </a:xfrm>
        </p:spPr>
        <p:txBody>
          <a:bodyPr anchor="ctr">
            <a:normAutofit/>
          </a:bodyPr>
          <a:lstStyle/>
          <a:p>
            <a:r>
              <a:rPr lang="en-US" sz="1800" b="1" dirty="0"/>
              <a:t>Based on these assumptions, Gulf expects bromine and crude salt to be profitable in 2022 and until 2027 based on Non US-GAAP. </a:t>
            </a:r>
          </a:p>
          <a:p>
            <a:r>
              <a:rPr lang="en-US" sz="1800" b="1" dirty="0"/>
              <a:t>These estimates include an allocation for corporate overhead but do not include public company costs. </a:t>
            </a:r>
          </a:p>
          <a:p>
            <a:pPr marL="0" indent="0">
              <a:buNone/>
            </a:pPr>
            <a:endParaRPr lang="en-US" sz="1800" dirty="0"/>
          </a:p>
        </p:txBody>
      </p:sp>
      <p:graphicFrame>
        <p:nvGraphicFramePr>
          <p:cNvPr id="6" name="Table 5">
            <a:extLst>
              <a:ext uri="{FF2B5EF4-FFF2-40B4-BE49-F238E27FC236}">
                <a16:creationId xmlns:a16="http://schemas.microsoft.com/office/drawing/2014/main" id="{1904671C-92C3-2B80-13CF-FB9C3B01D42E}"/>
              </a:ext>
            </a:extLst>
          </p:cNvPr>
          <p:cNvGraphicFramePr>
            <a:graphicFrameLocks noGrp="1"/>
          </p:cNvGraphicFramePr>
          <p:nvPr>
            <p:extLst>
              <p:ext uri="{D42A27DB-BD31-4B8C-83A1-F6EECF244321}">
                <p14:modId xmlns:p14="http://schemas.microsoft.com/office/powerpoint/2010/main" val="2946944599"/>
              </p:ext>
            </p:extLst>
          </p:nvPr>
        </p:nvGraphicFramePr>
        <p:xfrm>
          <a:off x="557784" y="2774604"/>
          <a:ext cx="11329416" cy="3929328"/>
        </p:xfrm>
        <a:graphic>
          <a:graphicData uri="http://schemas.openxmlformats.org/drawingml/2006/table">
            <a:tbl>
              <a:tblPr firstRow="1" bandRow="1">
                <a:tableStyleId>{5C22544A-7EE6-4342-B048-85BDC9FD1C3A}</a:tableStyleId>
              </a:tblPr>
              <a:tblGrid>
                <a:gridCol w="2161827">
                  <a:extLst>
                    <a:ext uri="{9D8B030D-6E8A-4147-A177-3AD203B41FA5}">
                      <a16:colId xmlns:a16="http://schemas.microsoft.com/office/drawing/2014/main" val="3110787541"/>
                    </a:ext>
                  </a:extLst>
                </a:gridCol>
                <a:gridCol w="1706706">
                  <a:extLst>
                    <a:ext uri="{9D8B030D-6E8A-4147-A177-3AD203B41FA5}">
                      <a16:colId xmlns:a16="http://schemas.microsoft.com/office/drawing/2014/main" val="720332526"/>
                    </a:ext>
                  </a:extLst>
                </a:gridCol>
                <a:gridCol w="1692484">
                  <a:extLst>
                    <a:ext uri="{9D8B030D-6E8A-4147-A177-3AD203B41FA5}">
                      <a16:colId xmlns:a16="http://schemas.microsoft.com/office/drawing/2014/main" val="2103702071"/>
                    </a:ext>
                  </a:extLst>
                </a:gridCol>
                <a:gridCol w="1538043">
                  <a:extLst>
                    <a:ext uri="{9D8B030D-6E8A-4147-A177-3AD203B41FA5}">
                      <a16:colId xmlns:a16="http://schemas.microsoft.com/office/drawing/2014/main" val="1735808936"/>
                    </a:ext>
                  </a:extLst>
                </a:gridCol>
                <a:gridCol w="1770526">
                  <a:extLst>
                    <a:ext uri="{9D8B030D-6E8A-4147-A177-3AD203B41FA5}">
                      <a16:colId xmlns:a16="http://schemas.microsoft.com/office/drawing/2014/main" val="1193133065"/>
                    </a:ext>
                  </a:extLst>
                </a:gridCol>
                <a:gridCol w="1715642">
                  <a:extLst>
                    <a:ext uri="{9D8B030D-6E8A-4147-A177-3AD203B41FA5}">
                      <a16:colId xmlns:a16="http://schemas.microsoft.com/office/drawing/2014/main" val="1314930525"/>
                    </a:ext>
                  </a:extLst>
                </a:gridCol>
                <a:gridCol w="744188">
                  <a:extLst>
                    <a:ext uri="{9D8B030D-6E8A-4147-A177-3AD203B41FA5}">
                      <a16:colId xmlns:a16="http://schemas.microsoft.com/office/drawing/2014/main" val="3327174069"/>
                    </a:ext>
                  </a:extLst>
                </a:gridCol>
              </a:tblGrid>
              <a:tr h="396868">
                <a:tc gridSpan="3">
                  <a:txBody>
                    <a:bodyPr/>
                    <a:lstStyle/>
                    <a:p>
                      <a:pPr algn="ctr" rtl="0" fontAlgn="ctr"/>
                      <a:r>
                        <a:rPr lang="en-US" sz="2000" b="1" i="0" u="sng" strike="noStrike" dirty="0">
                          <a:solidFill>
                            <a:srgbClr val="000000"/>
                          </a:solidFill>
                          <a:effectLst/>
                          <a:latin typeface="宋体" panose="02010600030101010101" pitchFamily="2" charset="-122"/>
                          <a:ea typeface="宋体" panose="02010600030101010101" pitchFamily="2" charset="-122"/>
                        </a:rPr>
                        <a:t>Bromine &amp; Crude Salt</a:t>
                      </a:r>
                    </a:p>
                  </a:txBody>
                  <a:tcPr marL="7620" marR="7620" marT="7620" marB="0" anchor="ctr"/>
                </a:tc>
                <a:tc hMerge="1">
                  <a:txBody>
                    <a:bodyPr/>
                    <a:lstStyle/>
                    <a:p>
                      <a:endParaRPr lang="zh-CN" altLang="en-US"/>
                    </a:p>
                  </a:txBody>
                  <a:tcPr/>
                </a:tc>
                <a:tc hMerge="1">
                  <a:txBody>
                    <a:bodyPr/>
                    <a:lstStyle/>
                    <a:p>
                      <a:endParaRPr lang="zh-CN" altLang="en-US"/>
                    </a:p>
                  </a:txBody>
                  <a:tcPr/>
                </a:tc>
                <a:tc>
                  <a:txBody>
                    <a:bodyPr/>
                    <a:lstStyle/>
                    <a:p>
                      <a:pPr algn="ctr" fontAlgn="ctr"/>
                      <a:r>
                        <a:rPr lang="zh-CN" altLang="en-US" sz="1800" b="0" i="0" u="none" strike="noStrike">
                          <a:solidFill>
                            <a:srgbClr val="000000"/>
                          </a:solidFill>
                          <a:effectLst/>
                          <a:latin typeface="Arial" panose="020B0604020202020204" pitchFamily="34" charset="0"/>
                          <a:ea typeface="等线" panose="02010600030101010101" pitchFamily="2" charset="-122"/>
                        </a:rPr>
                        <a:t>　</a:t>
                      </a:r>
                    </a:p>
                  </a:txBody>
                  <a:tcPr marL="7620" marR="7620" marT="7620" marB="0" anchor="ctr"/>
                </a:tc>
                <a:tc>
                  <a:txBody>
                    <a:bodyPr/>
                    <a:lstStyle/>
                    <a:p>
                      <a:pPr algn="ctr" fontAlgn="ctr"/>
                      <a:r>
                        <a:rPr lang="en-US" sz="900" b="0" i="0" u="none" strike="noStrike" dirty="0">
                          <a:solidFill>
                            <a:srgbClr val="000000"/>
                          </a:solidFill>
                          <a:effectLst/>
                          <a:latin typeface="Arial" panose="020B0604020202020204" pitchFamily="34" charset="0"/>
                          <a:ea typeface="等线" panose="02010600030101010101" pitchFamily="2" charset="-122"/>
                        </a:rPr>
                        <a:t>Exchange Rate</a:t>
                      </a:r>
                      <a:r>
                        <a:rPr lang="en-US" sz="900" b="0" i="0" u="none" strike="noStrike" dirty="0">
                          <a:solidFill>
                            <a:srgbClr val="000000"/>
                          </a:solidFill>
                          <a:effectLst/>
                          <a:latin typeface="微软雅黑" panose="020B0503020204020204" pitchFamily="34" charset="-122"/>
                          <a:ea typeface="微软雅黑" panose="020B0503020204020204" pitchFamily="34" charset="-122"/>
                        </a:rPr>
                        <a:t>（</a:t>
                      </a:r>
                      <a:r>
                        <a:rPr lang="en-US" sz="900" b="0" i="0" u="none" strike="noStrike" dirty="0">
                          <a:solidFill>
                            <a:srgbClr val="000000"/>
                          </a:solidFill>
                          <a:effectLst/>
                          <a:latin typeface="Arial" panose="020B0604020202020204" pitchFamily="34" charset="0"/>
                          <a:ea typeface="等线" panose="02010600030101010101" pitchFamily="2" charset="-122"/>
                        </a:rPr>
                        <a:t>2022/06/01</a:t>
                      </a:r>
                      <a:r>
                        <a:rPr lang="en-US" sz="900" b="0" i="0" u="none" strike="noStrike" dirty="0">
                          <a:solidFill>
                            <a:srgbClr val="000000"/>
                          </a:solidFill>
                          <a:effectLst/>
                          <a:latin typeface="微软雅黑" panose="020B0503020204020204" pitchFamily="34" charset="-122"/>
                          <a:ea typeface="微软雅黑" panose="020B0503020204020204" pitchFamily="34" charset="-122"/>
                        </a:rPr>
                        <a:t>)：</a:t>
                      </a:r>
                      <a:endParaRPr lang="en-US" sz="900" b="0" i="0" u="none" strike="noStrike" dirty="0">
                        <a:solidFill>
                          <a:srgbClr val="000000"/>
                        </a:solidFill>
                        <a:effectLst/>
                        <a:latin typeface="Arial" panose="020B0604020202020204" pitchFamily="34" charset="0"/>
                        <a:ea typeface="等线" panose="02010600030101010101" pitchFamily="2" charset="-122"/>
                      </a:endParaRPr>
                    </a:p>
                  </a:txBody>
                  <a:tcPr marL="7620" marR="7620" marT="7620" marB="0" anchor="ctr"/>
                </a:tc>
                <a:tc>
                  <a:txBody>
                    <a:bodyPr/>
                    <a:lstStyle/>
                    <a:p>
                      <a:pPr algn="ctr" fontAlgn="ctr"/>
                      <a:r>
                        <a:rPr lang="en-US" altLang="zh-CN" sz="900" b="0" i="0" u="none" strike="noStrike">
                          <a:solidFill>
                            <a:srgbClr val="000000"/>
                          </a:solidFill>
                          <a:effectLst/>
                          <a:latin typeface="Arial" panose="020B0604020202020204" pitchFamily="34" charset="0"/>
                          <a:ea typeface="等线" panose="02010600030101010101" pitchFamily="2" charset="-122"/>
                        </a:rPr>
                        <a:t>6.6651</a:t>
                      </a:r>
                    </a:p>
                  </a:txBody>
                  <a:tcPr marL="7620" marR="7620" marT="7620" marB="0" anchor="ctr"/>
                </a:tc>
                <a:tc>
                  <a:txBody>
                    <a:bodyPr/>
                    <a:lstStyle/>
                    <a:p>
                      <a:pPr algn="l" fontAlgn="ctr"/>
                      <a:r>
                        <a:rPr lang="zh-CN" altLang="en-US" sz="1800" b="0" i="0" u="none" strike="noStrike">
                          <a:solidFill>
                            <a:srgbClr val="000000"/>
                          </a:solidFill>
                          <a:effectLst/>
                          <a:latin typeface="Arial" panose="020B0604020202020204" pitchFamily="34" charset="0"/>
                          <a:ea typeface="等线" panose="02010600030101010101" pitchFamily="2" charset="-122"/>
                        </a:rPr>
                        <a:t>　</a:t>
                      </a:r>
                    </a:p>
                  </a:txBody>
                  <a:tcPr marL="7620" marR="7620" marT="7620" marB="0" anchor="ctr"/>
                </a:tc>
                <a:extLst>
                  <a:ext uri="{0D108BD9-81ED-4DB2-BD59-A6C34878D82A}">
                    <a16:rowId xmlns:a16="http://schemas.microsoft.com/office/drawing/2014/main" val="1676096037"/>
                  </a:ext>
                </a:extLst>
              </a:tr>
              <a:tr h="283612">
                <a:tc>
                  <a:txBody>
                    <a:bodyPr/>
                    <a:lstStyle/>
                    <a:p>
                      <a:pPr algn="l" rtl="0" fontAlgn="ctr"/>
                      <a:r>
                        <a:rPr lang="zh-CN" altLang="en-US" sz="1200" b="0" i="0" u="none" strike="noStrike">
                          <a:solidFill>
                            <a:srgbClr val="000000"/>
                          </a:solidFill>
                          <a:effectLst/>
                          <a:latin typeface="Calibri" panose="020F0502020204030204" pitchFamily="34" charset="0"/>
                          <a:ea typeface="等线" panose="02010600030101010101" pitchFamily="2" charset="-122"/>
                        </a:rPr>
                        <a:t>　</a:t>
                      </a:r>
                    </a:p>
                  </a:txBody>
                  <a:tcPr marL="7620" marR="7620" marT="7620" marB="0" anchor="ctr"/>
                </a:tc>
                <a:tc>
                  <a:txBody>
                    <a:bodyPr/>
                    <a:lstStyle/>
                    <a:p>
                      <a:pPr algn="r" rtl="0" fontAlgn="ctr"/>
                      <a:r>
                        <a:rPr lang="en-US" altLang="zh-CN" sz="1300" b="0" i="0" u="none" strike="noStrike">
                          <a:solidFill>
                            <a:srgbClr val="000000"/>
                          </a:solidFill>
                          <a:effectLst/>
                          <a:latin typeface="Calibri" panose="020F0502020204030204" pitchFamily="34" charset="0"/>
                          <a:ea typeface="等线" panose="02010600030101010101" pitchFamily="2" charset="-122"/>
                        </a:rPr>
                        <a:t>2022</a:t>
                      </a:r>
                    </a:p>
                  </a:txBody>
                  <a:tcPr marL="7620" marR="7620" marT="7620" marB="0" anchor="ctr"/>
                </a:tc>
                <a:tc>
                  <a:txBody>
                    <a:bodyPr/>
                    <a:lstStyle/>
                    <a:p>
                      <a:pPr algn="r" rtl="0" fontAlgn="ctr"/>
                      <a:r>
                        <a:rPr lang="en-US" altLang="zh-CN" sz="1300" b="0" i="0" u="none" strike="noStrike">
                          <a:solidFill>
                            <a:srgbClr val="000000"/>
                          </a:solidFill>
                          <a:effectLst/>
                          <a:latin typeface="Calibri" panose="020F0502020204030204" pitchFamily="34" charset="0"/>
                          <a:ea typeface="等线" panose="02010600030101010101" pitchFamily="2" charset="-122"/>
                        </a:rPr>
                        <a:t>2023</a:t>
                      </a:r>
                    </a:p>
                  </a:txBody>
                  <a:tcPr marL="7620" marR="7620" marT="7620" marB="0" anchor="ctr"/>
                </a:tc>
                <a:tc>
                  <a:txBody>
                    <a:bodyPr/>
                    <a:lstStyle/>
                    <a:p>
                      <a:pPr algn="r" rtl="0" fontAlgn="ctr"/>
                      <a:r>
                        <a:rPr lang="en-US" altLang="zh-CN" sz="1300" b="0" i="0" u="none" strike="noStrike">
                          <a:solidFill>
                            <a:srgbClr val="000000"/>
                          </a:solidFill>
                          <a:effectLst/>
                          <a:latin typeface="Calibri" panose="020F0502020204030204" pitchFamily="34" charset="0"/>
                          <a:ea typeface="等线" panose="02010600030101010101" pitchFamily="2" charset="-122"/>
                        </a:rPr>
                        <a:t>2024</a:t>
                      </a:r>
                    </a:p>
                  </a:txBody>
                  <a:tcPr marL="7620" marR="7620" marT="7620" marB="0" anchor="ctr"/>
                </a:tc>
                <a:tc>
                  <a:txBody>
                    <a:bodyPr/>
                    <a:lstStyle/>
                    <a:p>
                      <a:pPr algn="r" rtl="0" fontAlgn="ctr"/>
                      <a:r>
                        <a:rPr lang="en-US" altLang="zh-CN" sz="1300" b="0" i="0" u="none" strike="noStrike">
                          <a:solidFill>
                            <a:srgbClr val="000000"/>
                          </a:solidFill>
                          <a:effectLst/>
                          <a:latin typeface="Calibri" panose="020F0502020204030204" pitchFamily="34" charset="0"/>
                          <a:ea typeface="等线" panose="02010600030101010101" pitchFamily="2" charset="-122"/>
                        </a:rPr>
                        <a:t>2025</a:t>
                      </a:r>
                    </a:p>
                  </a:txBody>
                  <a:tcPr marL="7620" marR="7620" marT="7620" marB="0" anchor="ctr"/>
                </a:tc>
                <a:tc>
                  <a:txBody>
                    <a:bodyPr/>
                    <a:lstStyle/>
                    <a:p>
                      <a:pPr algn="r" rtl="0" fontAlgn="ctr"/>
                      <a:r>
                        <a:rPr lang="en-US" altLang="zh-CN" sz="1300" b="0" i="0" u="none" strike="noStrike">
                          <a:solidFill>
                            <a:srgbClr val="000000"/>
                          </a:solidFill>
                          <a:effectLst/>
                          <a:latin typeface="Calibri" panose="020F0502020204030204" pitchFamily="34" charset="0"/>
                          <a:ea typeface="等线" panose="02010600030101010101" pitchFamily="2" charset="-122"/>
                        </a:rPr>
                        <a:t>2026</a:t>
                      </a:r>
                    </a:p>
                  </a:txBody>
                  <a:tcPr marL="7620" marR="7620" marT="7620" marB="0" anchor="ctr"/>
                </a:tc>
                <a:tc>
                  <a:txBody>
                    <a:bodyPr/>
                    <a:lstStyle/>
                    <a:p>
                      <a:pPr algn="r" rtl="0" fontAlgn="ctr"/>
                      <a:r>
                        <a:rPr lang="en-US" altLang="zh-CN" sz="1300" b="0" i="0" u="none" strike="noStrike">
                          <a:solidFill>
                            <a:srgbClr val="000000"/>
                          </a:solidFill>
                          <a:effectLst/>
                          <a:latin typeface="Calibri" panose="020F0502020204030204" pitchFamily="34" charset="0"/>
                          <a:ea typeface="等线" panose="02010600030101010101" pitchFamily="2" charset="-122"/>
                        </a:rPr>
                        <a:t>2027</a:t>
                      </a:r>
                    </a:p>
                  </a:txBody>
                  <a:tcPr marL="7620" marR="7620" marT="7620" marB="0" anchor="ctr"/>
                </a:tc>
                <a:extLst>
                  <a:ext uri="{0D108BD9-81ED-4DB2-BD59-A6C34878D82A}">
                    <a16:rowId xmlns:a16="http://schemas.microsoft.com/office/drawing/2014/main" val="3426562626"/>
                  </a:ext>
                </a:extLst>
              </a:tr>
              <a:tr h="264736">
                <a:tc>
                  <a:txBody>
                    <a:bodyPr/>
                    <a:lstStyle/>
                    <a:p>
                      <a:pPr algn="just" rtl="0" fontAlgn="ctr"/>
                      <a:r>
                        <a:rPr lang="zh-CN" altLang="en-US" sz="900" b="0" i="0" u="none" strike="noStrike">
                          <a:solidFill>
                            <a:srgbClr val="000000"/>
                          </a:solidFill>
                          <a:effectLst/>
                          <a:latin typeface="Calibri" panose="020F0502020204030204" pitchFamily="34" charset="0"/>
                          <a:ea typeface="等线" panose="02010600030101010101" pitchFamily="2" charset="-122"/>
                        </a:rPr>
                        <a:t>　</a:t>
                      </a:r>
                    </a:p>
                  </a:txBody>
                  <a:tcPr marL="7620" marR="7620" marT="7620" marB="0" anchor="ctr"/>
                </a:tc>
                <a:tc>
                  <a:txBody>
                    <a:bodyPr/>
                    <a:lstStyle/>
                    <a:p>
                      <a:pPr algn="just" rtl="0" fontAlgn="ctr"/>
                      <a:r>
                        <a:rPr lang="en-US" altLang="zh-CN" sz="900" b="0" i="0" u="none" strike="noStrike">
                          <a:solidFill>
                            <a:srgbClr val="000000"/>
                          </a:solidFill>
                          <a:effectLst/>
                          <a:latin typeface="Calibri" panose="020F0502020204030204" pitchFamily="34" charset="0"/>
                          <a:ea typeface="等线" panose="02010600030101010101" pitchFamily="2" charset="-122"/>
                        </a:rPr>
                        <a:t>$</a:t>
                      </a:r>
                    </a:p>
                  </a:txBody>
                  <a:tcPr marL="7620" marR="7620" marT="7620" marB="0" anchor="ctr"/>
                </a:tc>
                <a:tc>
                  <a:txBody>
                    <a:bodyPr/>
                    <a:lstStyle/>
                    <a:p>
                      <a:pPr algn="ct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a:t>
                      </a:r>
                    </a:p>
                  </a:txBody>
                  <a:tcPr marL="7620" marR="7620" marT="7620" marB="0" anchor="ctr"/>
                </a:tc>
                <a:tc>
                  <a:txBody>
                    <a:bodyPr/>
                    <a:lstStyle/>
                    <a:p>
                      <a:pPr algn="ct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a:t>
                      </a:r>
                    </a:p>
                  </a:txBody>
                  <a:tcPr marL="7620" marR="7620" marT="7620" marB="0" anchor="ctr"/>
                </a:tc>
                <a:tc>
                  <a:txBody>
                    <a:bodyPr/>
                    <a:lstStyle/>
                    <a:p>
                      <a:pPr algn="ct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a:t>
                      </a:r>
                    </a:p>
                  </a:txBody>
                  <a:tcPr marL="7620" marR="7620" marT="7620" marB="0" anchor="ctr"/>
                </a:tc>
                <a:tc>
                  <a:txBody>
                    <a:bodyPr/>
                    <a:lstStyle/>
                    <a:p>
                      <a:pPr algn="ct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a:t>
                      </a:r>
                    </a:p>
                  </a:txBody>
                  <a:tcPr marL="7620" marR="7620" marT="7620" marB="0" anchor="ctr"/>
                </a:tc>
                <a:tc>
                  <a:txBody>
                    <a:bodyPr/>
                    <a:lstStyle/>
                    <a:p>
                      <a:pPr algn="ct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a:t>
                      </a:r>
                    </a:p>
                  </a:txBody>
                  <a:tcPr marL="7620" marR="7620" marT="7620" marB="0" anchor="ctr"/>
                </a:tc>
                <a:extLst>
                  <a:ext uri="{0D108BD9-81ED-4DB2-BD59-A6C34878D82A}">
                    <a16:rowId xmlns:a16="http://schemas.microsoft.com/office/drawing/2014/main" val="1488431086"/>
                  </a:ext>
                </a:extLst>
              </a:tr>
              <a:tr h="264736">
                <a:tc>
                  <a:txBody>
                    <a:bodyPr/>
                    <a:lstStyle/>
                    <a:p>
                      <a:pPr algn="just" rtl="0" fontAlgn="ctr"/>
                      <a:r>
                        <a:rPr lang="en-US" sz="1200" b="0" i="0" u="none" strike="noStrike">
                          <a:solidFill>
                            <a:srgbClr val="000000"/>
                          </a:solidFill>
                          <a:effectLst/>
                          <a:latin typeface="Calibri" panose="020F0502020204030204" pitchFamily="34" charset="0"/>
                          <a:ea typeface="等线" panose="02010600030101010101" pitchFamily="2" charset="-122"/>
                        </a:rPr>
                        <a:t>Revenues</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48,761,459</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49,361,600</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49,961,741</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49,961,741</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49,961,741</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49,961,741</a:t>
                      </a:r>
                    </a:p>
                  </a:txBody>
                  <a:tcPr marL="7620" marR="7620" marT="7620" marB="0" anchor="ctr"/>
                </a:tc>
                <a:extLst>
                  <a:ext uri="{0D108BD9-81ED-4DB2-BD59-A6C34878D82A}">
                    <a16:rowId xmlns:a16="http://schemas.microsoft.com/office/drawing/2014/main" val="2807166846"/>
                  </a:ext>
                </a:extLst>
              </a:tr>
              <a:tr h="264736">
                <a:tc>
                  <a:txBody>
                    <a:bodyPr/>
                    <a:lstStyle/>
                    <a:p>
                      <a:pPr algn="just" rtl="0" fontAlgn="ctr"/>
                      <a:r>
                        <a:rPr lang="en-US" sz="1200" b="0" i="0" u="none" strike="noStrike">
                          <a:solidFill>
                            <a:srgbClr val="000000"/>
                          </a:solidFill>
                          <a:effectLst/>
                          <a:latin typeface="Calibri" panose="020F0502020204030204" pitchFamily="34" charset="0"/>
                          <a:ea typeface="等线" panose="02010600030101010101" pitchFamily="2" charset="-122"/>
                        </a:rPr>
                        <a:t>Cost of Sales</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20,104,725</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20,704,866</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20,704,866</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18,604,372</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16,053,773</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16,053,773</a:t>
                      </a:r>
                    </a:p>
                  </a:txBody>
                  <a:tcPr marL="7620" marR="7620" marT="7620" marB="0" anchor="ctr"/>
                </a:tc>
                <a:extLst>
                  <a:ext uri="{0D108BD9-81ED-4DB2-BD59-A6C34878D82A}">
                    <a16:rowId xmlns:a16="http://schemas.microsoft.com/office/drawing/2014/main" val="1180720122"/>
                  </a:ext>
                </a:extLst>
              </a:tr>
              <a:tr h="264736">
                <a:tc>
                  <a:txBody>
                    <a:bodyPr/>
                    <a:lstStyle/>
                    <a:p>
                      <a:pPr algn="just" rtl="0" fontAlgn="ctr"/>
                      <a:r>
                        <a:rPr lang="en-US" sz="1200" b="0" i="0" u="none" strike="noStrike" dirty="0">
                          <a:solidFill>
                            <a:srgbClr val="000000"/>
                          </a:solidFill>
                          <a:effectLst/>
                          <a:latin typeface="Calibri" panose="020F0502020204030204" pitchFamily="34" charset="0"/>
                          <a:ea typeface="等线" panose="02010600030101010101" pitchFamily="2" charset="-122"/>
                        </a:rPr>
                        <a:t>Taxes &amp; Surcharges</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4,670,845</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4,724,475</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4,780,678</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4,780,678</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4,780,678</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4,780,678</a:t>
                      </a:r>
                    </a:p>
                  </a:txBody>
                  <a:tcPr marL="7620" marR="7620" marT="7620" marB="0" anchor="ctr"/>
                </a:tc>
                <a:extLst>
                  <a:ext uri="{0D108BD9-81ED-4DB2-BD59-A6C34878D82A}">
                    <a16:rowId xmlns:a16="http://schemas.microsoft.com/office/drawing/2014/main" val="1860165793"/>
                  </a:ext>
                </a:extLst>
              </a:tr>
              <a:tr h="336752">
                <a:tc>
                  <a:txBody>
                    <a:bodyPr/>
                    <a:lstStyle/>
                    <a:p>
                      <a:pPr algn="just" rtl="0" fontAlgn="ctr"/>
                      <a:r>
                        <a:rPr lang="en-US" sz="1200" b="0" i="0" u="none" strike="noStrike">
                          <a:solidFill>
                            <a:srgbClr val="000000"/>
                          </a:solidFill>
                          <a:effectLst/>
                          <a:latin typeface="Calibri" panose="020F0502020204030204" pitchFamily="34" charset="0"/>
                          <a:ea typeface="等线" panose="02010600030101010101" pitchFamily="2" charset="-122"/>
                        </a:rPr>
                        <a:t>Income </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23,985,889</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23,932,259</a:t>
                      </a:r>
                    </a:p>
                  </a:txBody>
                  <a:tcPr marL="7620" marR="7620" marT="7620" marB="0" anchor="ctr"/>
                </a:tc>
                <a:tc>
                  <a:txBody>
                    <a:bodyPr/>
                    <a:lstStyle/>
                    <a:p>
                      <a:pPr algn="r" rtl="0" fontAlgn="ctr"/>
                      <a:r>
                        <a:rPr lang="en-US" altLang="zh-CN" sz="1200" b="0" i="0" u="none" strike="noStrike" dirty="0">
                          <a:solidFill>
                            <a:srgbClr val="000000"/>
                          </a:solidFill>
                          <a:effectLst/>
                          <a:latin typeface="Calibri" panose="020F0502020204030204" pitchFamily="34" charset="0"/>
                          <a:ea typeface="等线" panose="02010600030101010101" pitchFamily="2" charset="-122"/>
                        </a:rPr>
                        <a:t>24,476,197</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26,576,691</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29,127,290</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29,127,290</a:t>
                      </a:r>
                    </a:p>
                  </a:txBody>
                  <a:tcPr marL="7620" marR="7620" marT="7620" marB="0" anchor="ctr"/>
                </a:tc>
                <a:extLst>
                  <a:ext uri="{0D108BD9-81ED-4DB2-BD59-A6C34878D82A}">
                    <a16:rowId xmlns:a16="http://schemas.microsoft.com/office/drawing/2014/main" val="3754347274"/>
                  </a:ext>
                </a:extLst>
              </a:tr>
              <a:tr h="264736">
                <a:tc>
                  <a:txBody>
                    <a:bodyPr/>
                    <a:lstStyle/>
                    <a:p>
                      <a:pPr algn="just" rtl="0" fontAlgn="ctr"/>
                      <a:r>
                        <a:rPr lang="en-US" sz="1200" b="0" i="0" u="none" strike="noStrike">
                          <a:solidFill>
                            <a:srgbClr val="000000"/>
                          </a:solidFill>
                          <a:effectLst/>
                          <a:latin typeface="Calibri" panose="020F0502020204030204" pitchFamily="34" charset="0"/>
                          <a:ea typeface="等线" panose="02010600030101010101" pitchFamily="2" charset="-122"/>
                        </a:rPr>
                        <a:t>Other Income</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2,250,529</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3,600,846</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3,600,846</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3,900,917</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4,200,987</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4,200,987</a:t>
                      </a:r>
                    </a:p>
                  </a:txBody>
                  <a:tcPr marL="7620" marR="7620" marT="7620" marB="0" anchor="ctr"/>
                </a:tc>
                <a:extLst>
                  <a:ext uri="{0D108BD9-81ED-4DB2-BD59-A6C34878D82A}">
                    <a16:rowId xmlns:a16="http://schemas.microsoft.com/office/drawing/2014/main" val="128215872"/>
                  </a:ext>
                </a:extLst>
              </a:tr>
              <a:tr h="264736">
                <a:tc>
                  <a:txBody>
                    <a:bodyPr/>
                    <a:lstStyle/>
                    <a:p>
                      <a:pPr algn="l" rtl="0" fontAlgn="ctr"/>
                      <a:r>
                        <a:rPr lang="en-US" sz="1200" b="0" i="0" u="none" strike="noStrike">
                          <a:solidFill>
                            <a:srgbClr val="000000"/>
                          </a:solidFill>
                          <a:effectLst/>
                          <a:latin typeface="Calibri" panose="020F0502020204030204" pitchFamily="34" charset="0"/>
                          <a:ea typeface="等线" panose="02010600030101010101" pitchFamily="2" charset="-122"/>
                        </a:rPr>
                        <a:t>Operating Expenses</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62,121</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62,542</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62,617</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62,617</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62,617</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62,617</a:t>
                      </a:r>
                    </a:p>
                  </a:txBody>
                  <a:tcPr marL="7620" marR="7620" marT="7620" marB="0" anchor="ctr"/>
                </a:tc>
                <a:extLst>
                  <a:ext uri="{0D108BD9-81ED-4DB2-BD59-A6C34878D82A}">
                    <a16:rowId xmlns:a16="http://schemas.microsoft.com/office/drawing/2014/main" val="1396366687"/>
                  </a:ext>
                </a:extLst>
              </a:tr>
              <a:tr h="264736">
                <a:tc>
                  <a:txBody>
                    <a:bodyPr/>
                    <a:lstStyle/>
                    <a:p>
                      <a:pPr algn="l" rtl="0" fontAlgn="ctr"/>
                      <a:r>
                        <a:rPr lang="en-US" sz="1200" b="0" i="0" u="none" strike="noStrike">
                          <a:solidFill>
                            <a:srgbClr val="000000"/>
                          </a:solidFill>
                          <a:effectLst/>
                          <a:latin typeface="Calibri" panose="020F0502020204030204" pitchFamily="34" charset="0"/>
                          <a:ea typeface="等线" panose="02010600030101010101" pitchFamily="2" charset="-122"/>
                        </a:rPr>
                        <a:t>Administration</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9,493,309</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9,725,691</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9,726,141</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9,726,141</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9,726,591</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9,727,041</a:t>
                      </a:r>
                    </a:p>
                  </a:txBody>
                  <a:tcPr marL="7620" marR="7620" marT="7620" marB="0" anchor="ctr"/>
                </a:tc>
                <a:extLst>
                  <a:ext uri="{0D108BD9-81ED-4DB2-BD59-A6C34878D82A}">
                    <a16:rowId xmlns:a16="http://schemas.microsoft.com/office/drawing/2014/main" val="2526690401"/>
                  </a:ext>
                </a:extLst>
              </a:tr>
              <a:tr h="264736">
                <a:tc>
                  <a:txBody>
                    <a:bodyPr/>
                    <a:lstStyle/>
                    <a:p>
                      <a:pPr algn="l" rtl="0" fontAlgn="ctr"/>
                      <a:r>
                        <a:rPr lang="en-US" sz="1200" b="0" i="0" u="none" strike="noStrike" dirty="0">
                          <a:solidFill>
                            <a:srgbClr val="000000"/>
                          </a:solidFill>
                          <a:effectLst/>
                          <a:latin typeface="Calibri" panose="020F0502020204030204" pitchFamily="34" charset="0"/>
                          <a:ea typeface="等线" panose="02010600030101010101" pitchFamily="2" charset="-122"/>
                        </a:rPr>
                        <a:t>Financial Expenses</a:t>
                      </a:r>
                    </a:p>
                  </a:txBody>
                  <a:tcPr marL="7620" marR="7620" marT="7620" marB="0" anchor="ctr"/>
                </a:tc>
                <a:tc>
                  <a:txBody>
                    <a:bodyPr/>
                    <a:lstStyle/>
                    <a:p>
                      <a:pPr algn="r" rtl="0" fontAlgn="ctr"/>
                      <a:r>
                        <a:rPr lang="en-US" altLang="zh-CN" sz="1200" b="0" i="0" u="none" strike="noStrike" dirty="0">
                          <a:solidFill>
                            <a:srgbClr val="000000"/>
                          </a:solidFill>
                          <a:effectLst/>
                          <a:latin typeface="Calibri" panose="020F0502020204030204" pitchFamily="34" charset="0"/>
                          <a:ea typeface="等线" panose="02010600030101010101" pitchFamily="2" charset="-122"/>
                        </a:rPr>
                        <a:t>43,425</a:t>
                      </a:r>
                    </a:p>
                  </a:txBody>
                  <a:tcPr marL="7620" marR="7620" marT="7620" marB="0" anchor="ctr"/>
                </a:tc>
                <a:tc>
                  <a:txBody>
                    <a:bodyPr/>
                    <a:lstStyle/>
                    <a:p>
                      <a:pPr algn="r" rtl="0" fontAlgn="ctr"/>
                      <a:r>
                        <a:rPr lang="en-US" altLang="zh-CN" sz="1200" b="0" i="0" u="none" strike="noStrike" dirty="0">
                          <a:solidFill>
                            <a:srgbClr val="000000"/>
                          </a:solidFill>
                          <a:effectLst/>
                          <a:latin typeface="Calibri" panose="020F0502020204030204" pitchFamily="34" charset="0"/>
                          <a:ea typeface="等线" panose="02010600030101010101" pitchFamily="2" charset="-122"/>
                        </a:rPr>
                        <a:t>30,065</a:t>
                      </a:r>
                    </a:p>
                  </a:txBody>
                  <a:tcPr marL="7620" marR="7620" marT="7620" marB="0" anchor="ctr"/>
                </a:tc>
                <a:tc>
                  <a:txBody>
                    <a:bodyPr/>
                    <a:lstStyle/>
                    <a:p>
                      <a:pPr algn="r" rtl="0" fontAlgn="ctr"/>
                      <a:r>
                        <a:rPr lang="en-US" altLang="zh-CN" sz="1200" b="0" i="0" u="none" strike="noStrike" dirty="0">
                          <a:solidFill>
                            <a:srgbClr val="000000"/>
                          </a:solidFill>
                          <a:effectLst/>
                          <a:latin typeface="Calibri" panose="020F0502020204030204" pitchFamily="34" charset="0"/>
                          <a:ea typeface="等线" panose="02010600030101010101" pitchFamily="2" charset="-122"/>
                        </a:rPr>
                        <a:t>15,957</a:t>
                      </a:r>
                    </a:p>
                  </a:txBody>
                  <a:tcPr marL="7620" marR="7620" marT="7620" marB="0" anchor="ctr"/>
                </a:tc>
                <a:tc>
                  <a:txBody>
                    <a:bodyPr/>
                    <a:lstStyle/>
                    <a:p>
                      <a:pPr algn="r" rtl="0" fontAlgn="ctr"/>
                      <a:r>
                        <a:rPr lang="en-US" altLang="zh-CN" sz="1200" b="0" i="0" u="none" strike="noStrike" dirty="0">
                          <a:solidFill>
                            <a:srgbClr val="000000"/>
                          </a:solidFill>
                          <a:effectLst/>
                          <a:latin typeface="Calibri" panose="020F0502020204030204" pitchFamily="34" charset="0"/>
                          <a:ea typeface="等线" panose="02010600030101010101" pitchFamily="2" charset="-122"/>
                        </a:rPr>
                        <a:t>3,452</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-12,456</a:t>
                      </a:r>
                    </a:p>
                  </a:txBody>
                  <a:tcPr marL="7620" marR="7620" marT="7620" marB="0" anchor="ctr"/>
                </a:tc>
                <a:tc>
                  <a:txBody>
                    <a:bodyPr/>
                    <a:lstStyle/>
                    <a:p>
                      <a:pPr algn="r" rtl="0" fontAlgn="ctr"/>
                      <a:r>
                        <a:rPr lang="en-US" altLang="zh-CN" sz="1200" b="0" i="0" u="none" strike="noStrike" dirty="0">
                          <a:solidFill>
                            <a:srgbClr val="000000"/>
                          </a:solidFill>
                          <a:effectLst/>
                          <a:latin typeface="Calibri" panose="020F0502020204030204" pitchFamily="34" charset="0"/>
                          <a:ea typeface="等线" panose="02010600030101010101" pitchFamily="2" charset="-122"/>
                        </a:rPr>
                        <a:t>-26,725</a:t>
                      </a:r>
                    </a:p>
                  </a:txBody>
                  <a:tcPr marL="7620" marR="7620" marT="7620" marB="0" anchor="ctr"/>
                </a:tc>
                <a:extLst>
                  <a:ext uri="{0D108BD9-81ED-4DB2-BD59-A6C34878D82A}">
                    <a16:rowId xmlns:a16="http://schemas.microsoft.com/office/drawing/2014/main" val="2980011422"/>
                  </a:ext>
                </a:extLst>
              </a:tr>
              <a:tr h="264736">
                <a:tc>
                  <a:txBody>
                    <a:bodyPr/>
                    <a:lstStyle/>
                    <a:p>
                      <a:pPr algn="just" rtl="0" fontAlgn="ctr"/>
                      <a:r>
                        <a:rPr lang="en-US" sz="1200" b="0" i="0" u="none" strike="noStrike">
                          <a:solidFill>
                            <a:srgbClr val="000000"/>
                          </a:solidFill>
                          <a:effectLst/>
                          <a:latin typeface="Calibri" panose="020F0502020204030204" pitchFamily="34" charset="0"/>
                          <a:ea typeface="等线" panose="02010600030101010101" pitchFamily="2" charset="-122"/>
                        </a:rPr>
                        <a:t>Net Profit</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16,637,562</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17,714,808</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18,272,328</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20,685,397</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23,551,525</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23,565,344</a:t>
                      </a:r>
                    </a:p>
                  </a:txBody>
                  <a:tcPr marL="7620" marR="7620" marT="7620" marB="0" anchor="ctr"/>
                </a:tc>
                <a:extLst>
                  <a:ext uri="{0D108BD9-81ED-4DB2-BD59-A6C34878D82A}">
                    <a16:rowId xmlns:a16="http://schemas.microsoft.com/office/drawing/2014/main" val="337549769"/>
                  </a:ext>
                </a:extLst>
              </a:tr>
              <a:tr h="264736">
                <a:tc>
                  <a:txBody>
                    <a:bodyPr/>
                    <a:lstStyle/>
                    <a:p>
                      <a:pPr algn="just" rtl="0" fontAlgn="ctr"/>
                      <a:r>
                        <a:rPr lang="en-US" sz="1200" b="0" i="0" u="none" strike="noStrike">
                          <a:solidFill>
                            <a:srgbClr val="000000"/>
                          </a:solidFill>
                          <a:effectLst/>
                          <a:latin typeface="Calibri" panose="020F0502020204030204" pitchFamily="34" charset="0"/>
                          <a:ea typeface="等线" panose="02010600030101010101" pitchFamily="2" charset="-122"/>
                        </a:rPr>
                        <a:t>Income Tax</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0</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0</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0</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4,256,308</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5,887,881</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5,891,336</a:t>
                      </a:r>
                    </a:p>
                  </a:txBody>
                  <a:tcPr marL="7620" marR="7620" marT="7620" marB="0" anchor="ctr"/>
                </a:tc>
                <a:extLst>
                  <a:ext uri="{0D108BD9-81ED-4DB2-BD59-A6C34878D82A}">
                    <a16:rowId xmlns:a16="http://schemas.microsoft.com/office/drawing/2014/main" val="2334957480"/>
                  </a:ext>
                </a:extLst>
              </a:tr>
              <a:tr h="264736">
                <a:tc>
                  <a:txBody>
                    <a:bodyPr/>
                    <a:lstStyle/>
                    <a:p>
                      <a:pPr algn="just" rtl="0" fontAlgn="ctr"/>
                      <a:r>
                        <a:rPr lang="en-US" sz="1200" b="0" i="0" u="none" strike="noStrike">
                          <a:solidFill>
                            <a:srgbClr val="000000"/>
                          </a:solidFill>
                          <a:effectLst/>
                          <a:latin typeface="Calibri" panose="020F0502020204030204" pitchFamily="34" charset="0"/>
                          <a:ea typeface="等线" panose="02010600030101010101" pitchFamily="2" charset="-122"/>
                        </a:rPr>
                        <a:t>Profit After Tax</a:t>
                      </a:r>
                    </a:p>
                  </a:txBody>
                  <a:tcPr marL="7620" marR="7620" marT="7620" marB="0" anchor="ctr"/>
                </a:tc>
                <a:tc>
                  <a:txBody>
                    <a:bodyPr/>
                    <a:lstStyle/>
                    <a:p>
                      <a:pPr algn="r" rtl="0" fontAlgn="ctr"/>
                      <a:r>
                        <a:rPr lang="en-US" altLang="zh-CN" sz="1200" b="0" i="0" u="none" strike="noStrike" dirty="0">
                          <a:solidFill>
                            <a:srgbClr val="000000"/>
                          </a:solidFill>
                          <a:effectLst/>
                          <a:latin typeface="Calibri" panose="020F0502020204030204" pitchFamily="34" charset="0"/>
                          <a:ea typeface="等线" panose="02010600030101010101" pitchFamily="2" charset="-122"/>
                        </a:rPr>
                        <a:t>16,637,562</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17,714,808</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18,272,328</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16,429,089</a:t>
                      </a:r>
                    </a:p>
                  </a:txBody>
                  <a:tcPr marL="7620" marR="7620" marT="7620" marB="0" anchor="ctr"/>
                </a:tc>
                <a:tc>
                  <a:txBody>
                    <a:bodyPr/>
                    <a:lstStyle/>
                    <a:p>
                      <a:pPr algn="r" rtl="0" fontAlgn="ctr"/>
                      <a:r>
                        <a:rPr lang="en-US" altLang="zh-CN" sz="1200" b="0" i="0" u="none" strike="noStrike">
                          <a:solidFill>
                            <a:srgbClr val="000000"/>
                          </a:solidFill>
                          <a:effectLst/>
                          <a:latin typeface="Calibri" panose="020F0502020204030204" pitchFamily="34" charset="0"/>
                          <a:ea typeface="等线" panose="02010600030101010101" pitchFamily="2" charset="-122"/>
                        </a:rPr>
                        <a:t>17,663,644</a:t>
                      </a:r>
                    </a:p>
                  </a:txBody>
                  <a:tcPr marL="7620" marR="7620" marT="7620" marB="0" anchor="ctr"/>
                </a:tc>
                <a:tc>
                  <a:txBody>
                    <a:bodyPr/>
                    <a:lstStyle/>
                    <a:p>
                      <a:pPr algn="r" rtl="0" fontAlgn="ctr"/>
                      <a:r>
                        <a:rPr lang="en-US" altLang="zh-CN" sz="1200" b="0" i="0" u="none" strike="noStrike" dirty="0">
                          <a:solidFill>
                            <a:srgbClr val="000000"/>
                          </a:solidFill>
                          <a:effectLst/>
                          <a:latin typeface="Calibri" panose="020F0502020204030204" pitchFamily="34" charset="0"/>
                          <a:ea typeface="等线" panose="02010600030101010101" pitchFamily="2" charset="-122"/>
                        </a:rPr>
                        <a:t>17,674,008</a:t>
                      </a:r>
                    </a:p>
                  </a:txBody>
                  <a:tcPr marL="7620" marR="7620" marT="7620" marB="0" anchor="ctr"/>
                </a:tc>
                <a:extLst>
                  <a:ext uri="{0D108BD9-81ED-4DB2-BD59-A6C34878D82A}">
                    <a16:rowId xmlns:a16="http://schemas.microsoft.com/office/drawing/2014/main" val="1157377732"/>
                  </a:ext>
                </a:extLst>
              </a:tr>
            </a:tbl>
          </a:graphicData>
        </a:graphic>
      </p:graphicFrame>
    </p:spTree>
    <p:extLst>
      <p:ext uri="{BB962C8B-B14F-4D97-AF65-F5344CB8AC3E}">
        <p14:creationId xmlns:p14="http://schemas.microsoft.com/office/powerpoint/2010/main" val="2120447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1 6 " ? > < p r o p e r t i e s   x m l n s = " h t t p : / / w w w . i m a n a g e . c o m / w o r k / x m l s c h e m a " >  
     < d o c u m e n t i d > L e g a l ! 2 2 3 2 6 6 1 5 . 1 < / d o c u m e n t i d >  
     < s e n d e r i d > V B A I < / s e n d e r i d >  
     < s e n d e r e m a i l > v b a i @ l o e b . c o m < / s e n d e r e m a i l >  
     < l a s t m o d i f i e d > 2 0 2 2 - 0 6 - 1 0 T 1 1 : 4 3 : 2 2 . 0 0 0 0 0 0 0 - 0 4 : 0 0 < / l a s t m o d i f i e d >  
     < d a t a b a s e > L e g a l < / d a t a b a s e >  
 < / p r o p e r t i e s > 
</file>

<file path=customXml/itemProps1.xml><?xml version="1.0" encoding="utf-8"?>
<ds:datastoreItem xmlns:ds="http://schemas.openxmlformats.org/officeDocument/2006/customXml" ds:itemID="{8E107E48-7C99-409C-8D5F-6FFC21C3DF2A}">
  <ds:schemaRefs>
    <ds:schemaRef ds:uri="http://www.imanage.com/work/xmlschema"/>
  </ds:schemaRefs>
</ds:datastoreItem>
</file>

<file path=docProps/app.xml><?xml version="1.0" encoding="utf-8"?>
<Properties xmlns="http://schemas.openxmlformats.org/officeDocument/2006/extended-properties" xmlns:vt="http://schemas.openxmlformats.org/officeDocument/2006/docPropsVTypes">
  <TotalTime>9338</TotalTime>
  <Words>1364</Words>
  <Application>Microsoft Office PowerPoint</Application>
  <PresentationFormat>宽屏</PresentationFormat>
  <Paragraphs>223</Paragraphs>
  <Slides>11</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11</vt:i4>
      </vt:variant>
    </vt:vector>
  </HeadingPairs>
  <TitlesOfParts>
    <vt:vector size="18" baseType="lpstr">
      <vt:lpstr>宋体</vt:lpstr>
      <vt:lpstr>微软雅黑</vt:lpstr>
      <vt:lpstr>Arial</vt:lpstr>
      <vt:lpstr>Calibri</vt:lpstr>
      <vt:lpstr>Calibri Light</vt:lpstr>
      <vt:lpstr>Montserrat</vt:lpstr>
      <vt:lpstr>Office Theme</vt:lpstr>
      <vt:lpstr>Gulf Resources, Inc. </vt:lpstr>
      <vt:lpstr>Safe Harbor</vt:lpstr>
      <vt:lpstr>Gulf Resources Plan Caveats  </vt:lpstr>
      <vt:lpstr>Gulf Resources Plan Caveats (Bromine and Crude Salt)</vt:lpstr>
      <vt:lpstr>Gulf Resources Plan Caveats (Chemicals)</vt:lpstr>
      <vt:lpstr>Gulf Resources Plan Caveats ( natural gas)</vt:lpstr>
      <vt:lpstr>Pricing of Bromine</vt:lpstr>
      <vt:lpstr>Bromine &amp; Crude Salt Utilization</vt:lpstr>
      <vt:lpstr>Shouguang City Haoyuan Chemical Company Limited  (Bromine &amp; Crude Salt- 6 Year Plan)</vt:lpstr>
      <vt:lpstr>About Gulf Resources, Inc.</vt:lpstr>
      <vt:lpstr>Contact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siris</dc:creator>
  <cp:lastModifiedBy>haiyan xu</cp:lastModifiedBy>
  <cp:revision>49</cp:revision>
  <cp:lastPrinted>2022-05-28T16:44:38Z</cp:lastPrinted>
  <dcterms:created xsi:type="dcterms:W3CDTF">2022-05-12T19:39:42Z</dcterms:created>
  <dcterms:modified xsi:type="dcterms:W3CDTF">2022-06-14T04:21:56Z</dcterms:modified>
</cp:coreProperties>
</file>